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316" r:id="rId26"/>
    <p:sldId id="282" r:id="rId27"/>
    <p:sldId id="284" r:id="rId28"/>
    <p:sldId id="285" r:id="rId29"/>
    <p:sldId id="286" r:id="rId30"/>
    <p:sldId id="287" r:id="rId31"/>
    <p:sldId id="317" r:id="rId32"/>
    <p:sldId id="320" r:id="rId33"/>
    <p:sldId id="321" r:id="rId34"/>
    <p:sldId id="322" r:id="rId35"/>
    <p:sldId id="324" r:id="rId36"/>
    <p:sldId id="325" r:id="rId37"/>
    <p:sldId id="326" r:id="rId38"/>
    <p:sldId id="327" r:id="rId39"/>
    <p:sldId id="328" r:id="rId40"/>
    <p:sldId id="330" r:id="rId41"/>
    <p:sldId id="331" r:id="rId42"/>
    <p:sldId id="333" r:id="rId43"/>
    <p:sldId id="334" r:id="rId44"/>
    <p:sldId id="336" r:id="rId45"/>
    <p:sldId id="337" r:id="rId46"/>
    <p:sldId id="338" r:id="rId47"/>
    <p:sldId id="315" r:id="rId48"/>
    <p:sldId id="289" r:id="rId49"/>
    <p:sldId id="314" r:id="rId50"/>
    <p:sldId id="313" r:id="rId51"/>
    <p:sldId id="306" r:id="rId52"/>
    <p:sldId id="339" r:id="rId53"/>
    <p:sldId id="307" r:id="rId54"/>
    <p:sldId id="308" r:id="rId55"/>
    <p:sldId id="309" r:id="rId56"/>
    <p:sldId id="310" r:id="rId57"/>
    <p:sldId id="340" r:id="rId58"/>
    <p:sldId id="347" r:id="rId59"/>
    <p:sldId id="348" r:id="rId60"/>
    <p:sldId id="349" r:id="rId61"/>
    <p:sldId id="350" r:id="rId62"/>
    <p:sldId id="351" r:id="rId63"/>
    <p:sldId id="342" r:id="rId64"/>
    <p:sldId id="343" r:id="rId65"/>
    <p:sldId id="346" r:id="rId66"/>
    <p:sldId id="352" r:id="rId67"/>
    <p:sldId id="355" r:id="rId68"/>
    <p:sldId id="357" r:id="rId69"/>
    <p:sldId id="358" r:id="rId70"/>
    <p:sldId id="359" r:id="rId71"/>
    <p:sldId id="360" r:id="rId72"/>
    <p:sldId id="361" r:id="rId73"/>
    <p:sldId id="362" r:id="rId74"/>
    <p:sldId id="363" r:id="rId75"/>
    <p:sldId id="364" r:id="rId76"/>
    <p:sldId id="365" r:id="rId77"/>
    <p:sldId id="367" r:id="rId78"/>
    <p:sldId id="369" r:id="rId79"/>
    <p:sldId id="368" r:id="rId80"/>
    <p:sldId id="370" r:id="rId81"/>
    <p:sldId id="371" r:id="rId82"/>
    <p:sldId id="372" r:id="rId83"/>
    <p:sldId id="373" r:id="rId84"/>
    <p:sldId id="374" r:id="rId85"/>
    <p:sldId id="312" r:id="rId86"/>
  </p:sldIdLst>
  <p:sldSz cx="9144000" cy="5143500" type="screen16x9"/>
  <p:notesSz cx="6858000" cy="9144000"/>
  <p:embeddedFontLst>
    <p:embeddedFont>
      <p:font typeface="Lato" panose="020F0502020204030203" pitchFamily="34" charset="77"/>
      <p:regular r:id="rId88"/>
      <p:bold r:id="rId89"/>
      <p:italic r:id="rId90"/>
      <p:boldItalic r:id="rId91"/>
    </p:embeddedFont>
    <p:embeddedFont>
      <p:font typeface="Raleway" panose="020B0503030101060003" pitchFamily="34" charset="77"/>
      <p:regular r:id="rId92"/>
      <p:bold r:id="rId93"/>
      <p:italic r:id="rId94"/>
      <p:boldItalic r:id="rId95"/>
    </p:embeddedFont>
    <p:embeddedFont>
      <p:font typeface="Times" pitchFamily="2" charset="0"/>
      <p:regular r:id="rId96"/>
      <p:bold r:id="rId97"/>
      <p:italic r:id="rId98"/>
      <p:boldItalic r:id="rId99"/>
    </p:embeddedFont>
    <p:embeddedFont>
      <p:font typeface="Trebuchet MS" panose="020B0703020202090204"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0484" autoAdjust="0"/>
  </p:normalViewPr>
  <p:slideViewPr>
    <p:cSldViewPr snapToGrid="0">
      <p:cViewPr varScale="1">
        <p:scale>
          <a:sx n="133" d="100"/>
          <a:sy n="133" d="100"/>
        </p:scale>
        <p:origin x="104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456493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129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b742dfcb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b742dfcb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56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b742dfcbe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b742dfcbe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168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b742dfcbe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b742dfcb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460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742dfcb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742dfcb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08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b742dfcbe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b742dfcbe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538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b742dfcb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b742dfcb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357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b742dfcb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b742dfcb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68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b742dfcb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b742dfcb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290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b742dfcbe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b742dfcbe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01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b742dfcbe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b742dfcb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798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b742dfcb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b742dfcb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296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b742dfcbe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b742dfcbe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988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b742dfcbe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b742dfcbe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959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b742dfcbe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b742dfcbe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544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b742dfcbe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b742dfcb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097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b742dfcb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b742dfcb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36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b742dfcbe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b742dfcb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899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b742dfcbe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b742dfcbe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88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b742dfcbe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b742dfcbe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125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b742dfcbe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b742dfcb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026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b742dfcbe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b742dfcbe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91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742dfcb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742dfcb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0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742dfcbe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742dfcbe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106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b039d674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b039d674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099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b039d674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b039d674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479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b039d674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b039d674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360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b039d674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b039d674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158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b039d674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b039d6746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412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b039d674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b039d674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828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b039d674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b039d674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521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b039d674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b039d674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102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039d6746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039d674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768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b742dfcb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b742dfcb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700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b039d674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b039d674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38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b742dfcb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b742dfcb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75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b742dfcb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b742dfcb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618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b742dfcbe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b742dfcb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820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b742dfcbe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b742dfcb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30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b742dfcb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b742dfcb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980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jilt.com/blog/decade-ecommerce-2010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0"/>
              </a:spcAft>
              <a:buClr>
                <a:srgbClr val="CC6600"/>
              </a:buClr>
              <a:buSzPts val="3200"/>
              <a:buFont typeface="Trebuchet MS"/>
              <a:buNone/>
            </a:pPr>
            <a:r>
              <a:rPr lang="en" sz="2800" dirty="0">
                <a:solidFill>
                  <a:srgbClr val="000000"/>
                </a:solidFill>
                <a:latin typeface="Times New Roman"/>
                <a:ea typeface="Times New Roman"/>
                <a:cs typeface="Times New Roman"/>
                <a:sym typeface="Times New Roman"/>
              </a:rPr>
              <a:t>ONLINE SHOPPERS PURCHASING INTENTION </a:t>
            </a:r>
            <a:endParaRPr dirty="0"/>
          </a:p>
        </p:txBody>
      </p:sp>
      <p:sp>
        <p:nvSpPr>
          <p:cNvPr id="87" name="Google Shape;87;p13"/>
          <p:cNvSpPr txBox="1">
            <a:spLocks noGrp="1"/>
          </p:cNvSpPr>
          <p:nvPr>
            <p:ph type="subTitle" idx="1"/>
          </p:nvPr>
        </p:nvSpPr>
        <p:spPr>
          <a:xfrm>
            <a:off x="729450" y="3496023"/>
            <a:ext cx="3725400" cy="9201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400"/>
              <a:buFont typeface="Trebuchet MS"/>
              <a:buNone/>
            </a:pPr>
            <a:r>
              <a:rPr lang="en" sz="1200" b="1" dirty="0">
                <a:solidFill>
                  <a:srgbClr val="000000"/>
                </a:solidFill>
                <a:latin typeface="Times New Roman"/>
                <a:ea typeface="Times New Roman"/>
                <a:cs typeface="Times New Roman"/>
                <a:sym typeface="Times New Roman"/>
              </a:rPr>
              <a:t>Presented By:-                               </a:t>
            </a:r>
            <a:endParaRPr sz="1200" dirty="0">
              <a:solidFill>
                <a:srgbClr val="000000"/>
              </a:solidFill>
              <a:latin typeface="Arial"/>
              <a:ea typeface="Arial"/>
              <a:cs typeface="Arial"/>
              <a:sym typeface="Arial"/>
            </a:endParaRPr>
          </a:p>
          <a:p>
            <a:pPr marL="0" lvl="0" indent="0" algn="l" rtl="0">
              <a:spcBef>
                <a:spcPts val="0"/>
              </a:spcBef>
              <a:spcAft>
                <a:spcPts val="0"/>
              </a:spcAft>
              <a:buClr>
                <a:srgbClr val="000000"/>
              </a:buClr>
              <a:buSzPts val="2400"/>
              <a:buFont typeface="Times New Roman"/>
              <a:buNone/>
            </a:pPr>
            <a:r>
              <a:rPr lang="en" sz="1200" dirty="0">
                <a:solidFill>
                  <a:srgbClr val="000000"/>
                </a:solidFill>
                <a:latin typeface="Times New Roman"/>
                <a:ea typeface="Times New Roman"/>
                <a:cs typeface="Times New Roman"/>
                <a:sym typeface="Times New Roman"/>
              </a:rPr>
              <a:t>Group No. 11</a:t>
            </a:r>
            <a:endParaRPr sz="1200" dirty="0">
              <a:solidFill>
                <a:srgbClr val="000000"/>
              </a:solidFill>
              <a:latin typeface="Arial"/>
              <a:ea typeface="Arial"/>
              <a:cs typeface="Arial"/>
              <a:sym typeface="Arial"/>
            </a:endParaRPr>
          </a:p>
          <a:p>
            <a:pPr marL="0" lvl="0" indent="0" algn="l" rtl="0">
              <a:spcBef>
                <a:spcPts val="0"/>
              </a:spcBef>
              <a:spcAft>
                <a:spcPts val="0"/>
              </a:spcAft>
              <a:buClr>
                <a:srgbClr val="000000"/>
              </a:buClr>
              <a:buSzPts val="2400"/>
              <a:buFont typeface="Times New Roman"/>
              <a:buNone/>
            </a:pPr>
            <a:r>
              <a:rPr lang="en" sz="1200" dirty="0">
                <a:solidFill>
                  <a:srgbClr val="000000"/>
                </a:solidFill>
                <a:latin typeface="Times New Roman"/>
                <a:ea typeface="Times New Roman"/>
                <a:cs typeface="Times New Roman"/>
                <a:sym typeface="Times New Roman"/>
              </a:rPr>
              <a:t>PGP DSE December 2019</a:t>
            </a:r>
            <a:endParaRPr sz="1200" dirty="0">
              <a:solidFill>
                <a:srgbClr val="000000"/>
              </a:solidFill>
              <a:latin typeface="Arial"/>
              <a:ea typeface="Arial"/>
              <a:cs typeface="Arial"/>
              <a:sym typeface="Arial"/>
            </a:endParaRPr>
          </a:p>
          <a:p>
            <a:pPr marL="0" lvl="0" indent="0" algn="l" rtl="0">
              <a:spcBef>
                <a:spcPts val="0"/>
              </a:spcBef>
              <a:spcAft>
                <a:spcPts val="0"/>
              </a:spcAft>
              <a:buClr>
                <a:srgbClr val="000000"/>
              </a:buClr>
              <a:buSzPts val="2400"/>
              <a:buFont typeface="Times New Roman"/>
              <a:buNone/>
            </a:pPr>
            <a:r>
              <a:rPr lang="en" sz="1200" dirty="0">
                <a:solidFill>
                  <a:srgbClr val="000000"/>
                </a:solidFill>
                <a:latin typeface="Times New Roman"/>
                <a:ea typeface="Times New Roman"/>
                <a:cs typeface="Times New Roman"/>
                <a:sym typeface="Times New Roman"/>
              </a:rPr>
              <a:t>Bangalore</a:t>
            </a:r>
            <a:endParaRPr sz="1200" dirty="0"/>
          </a:p>
        </p:txBody>
      </p:sp>
      <p:sp>
        <p:nvSpPr>
          <p:cNvPr id="88" name="Google Shape;88;p13"/>
          <p:cNvSpPr txBox="1"/>
          <p:nvPr/>
        </p:nvSpPr>
        <p:spPr>
          <a:xfrm>
            <a:off x="6088568" y="3571100"/>
            <a:ext cx="2719529" cy="769976"/>
          </a:xfrm>
          <a:prstGeom prst="rect">
            <a:avLst/>
          </a:prstGeom>
          <a:noFill/>
          <a:ln>
            <a:noFill/>
          </a:ln>
        </p:spPr>
        <p:txBody>
          <a:bodyPr spcFirstLastPara="1" wrap="square" lIns="91425" tIns="91425" rIns="91425" bIns="91425" anchor="t" anchorCtr="0">
            <a:noAutofit/>
          </a:bodyPr>
          <a:lstStyle/>
          <a:p>
            <a:pPr>
              <a:buSzPts val="2400"/>
            </a:pPr>
            <a:r>
              <a:rPr lang="en" sz="1200" b="1" dirty="0">
                <a:latin typeface="Times New Roman"/>
                <a:cs typeface="Times New Roman"/>
                <a:sym typeface="Times New Roman"/>
              </a:rPr>
              <a:t>Research Supervisor:-</a:t>
            </a:r>
            <a:endParaRPr sz="1200" b="1" dirty="0">
              <a:latin typeface="Times New Roman"/>
              <a:cs typeface="Times New Roman"/>
              <a:sym typeface="Lato"/>
            </a:endParaRPr>
          </a:p>
          <a:p>
            <a:pPr>
              <a:buSzPts val="2400"/>
            </a:pPr>
            <a:endParaRPr lang="en" sz="1200" b="1" dirty="0">
              <a:latin typeface="Times New Roman"/>
              <a:cs typeface="Times New Roman"/>
              <a:sym typeface="Times New Roman"/>
            </a:endParaRPr>
          </a:p>
          <a:p>
            <a:pPr>
              <a:buSzPts val="2400"/>
            </a:pPr>
            <a:r>
              <a:rPr lang="en" sz="1200" b="1" dirty="0">
                <a:latin typeface="Times New Roman"/>
                <a:cs typeface="Times New Roman"/>
                <a:sym typeface="Times New Roman"/>
              </a:rPr>
              <a:t>	 </a:t>
            </a:r>
            <a:r>
              <a:rPr lang="en" sz="1200" dirty="0">
                <a:latin typeface="Times New Roman"/>
                <a:cs typeface="Times New Roman"/>
                <a:sym typeface="Times New Roman"/>
              </a:rPr>
              <a:t>Dr. Dipanjan Goswami</a:t>
            </a:r>
            <a:endParaRPr sz="1200" dirty="0">
              <a:latin typeface="Times New Roman"/>
              <a:cs typeface="Times New Roman"/>
              <a:sym typeface="Lato"/>
            </a:endParaRPr>
          </a:p>
        </p:txBody>
      </p:sp>
      <p:sp>
        <p:nvSpPr>
          <p:cNvPr id="5" name="Google Shape;88;p13">
            <a:extLst>
              <a:ext uri="{FF2B5EF4-FFF2-40B4-BE49-F238E27FC236}">
                <a16:creationId xmlns:a16="http://schemas.microsoft.com/office/drawing/2014/main" id="{EA239685-1106-4AE5-A93C-83078C0FC80F}"/>
              </a:ext>
            </a:extLst>
          </p:cNvPr>
          <p:cNvSpPr txBox="1"/>
          <p:nvPr/>
        </p:nvSpPr>
        <p:spPr>
          <a:xfrm>
            <a:off x="6843516" y="2291388"/>
            <a:ext cx="1571033" cy="358506"/>
          </a:xfrm>
          <a:prstGeom prst="rect">
            <a:avLst/>
          </a:prstGeom>
          <a:noFill/>
          <a:ln>
            <a:noFill/>
          </a:ln>
        </p:spPr>
        <p:txBody>
          <a:bodyPr spcFirstLastPara="1" wrap="square" lIns="91425" tIns="91425" rIns="91425" bIns="91425" anchor="t" anchorCtr="0">
            <a:noAutofit/>
          </a:bodyPr>
          <a:lstStyle/>
          <a:p>
            <a:pPr>
              <a:buSzPts val="2400"/>
            </a:pPr>
            <a:r>
              <a:rPr lang="en-US" sz="1200" b="1" dirty="0">
                <a:latin typeface="Times New Roman"/>
                <a:cs typeface="Times New Roman"/>
                <a:sym typeface="Lato"/>
              </a:rPr>
              <a:t>Final Presentation</a:t>
            </a:r>
            <a:endParaRPr sz="1200" b="1" dirty="0">
              <a:latin typeface="Times New Roman"/>
              <a:cs typeface="Times New Roman"/>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727650" y="573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90C226"/>
              </a:buClr>
              <a:buSzPts val="1440"/>
              <a:buFont typeface="Noto Sans Symbols"/>
              <a:buNone/>
            </a:pPr>
            <a:r>
              <a:rPr lang="en" sz="1800" b="0">
                <a:solidFill>
                  <a:srgbClr val="404040"/>
                </a:solidFill>
                <a:latin typeface="Times New Roman"/>
                <a:ea typeface="Times New Roman"/>
                <a:cs typeface="Times New Roman"/>
                <a:sym typeface="Times New Roman"/>
              </a:rPr>
              <a:t>b. </a:t>
            </a:r>
            <a:r>
              <a:rPr lang="en" sz="1800">
                <a:solidFill>
                  <a:srgbClr val="54A021"/>
                </a:solidFill>
                <a:latin typeface="Times New Roman"/>
                <a:ea typeface="Times New Roman"/>
                <a:cs typeface="Times New Roman"/>
                <a:sym typeface="Times New Roman"/>
              </a:rPr>
              <a:t>Revenue in every month </a:t>
            </a:r>
            <a:endParaRPr sz="1800" b="0">
              <a:solidFill>
                <a:srgbClr val="404040"/>
              </a:solidFill>
              <a:latin typeface="Trebuchet MS"/>
              <a:ea typeface="Trebuchet MS"/>
              <a:cs typeface="Trebuchet MS"/>
              <a:sym typeface="Trebuchet MS"/>
            </a:endParaRPr>
          </a:p>
          <a:p>
            <a:pPr marL="0" lvl="0" indent="0" algn="l" rtl="0">
              <a:spcBef>
                <a:spcPts val="0"/>
              </a:spcBef>
              <a:spcAft>
                <a:spcPts val="0"/>
              </a:spcAft>
              <a:buNone/>
            </a:pPr>
            <a:endParaRPr/>
          </a:p>
        </p:txBody>
      </p:sp>
      <p:pic>
        <p:nvPicPr>
          <p:cNvPr id="152" name="Google Shape;152;p23"/>
          <p:cNvPicPr preferRelativeResize="0"/>
          <p:nvPr/>
        </p:nvPicPr>
        <p:blipFill rotWithShape="1">
          <a:blip r:embed="rId3">
            <a:alphaModFix/>
          </a:blip>
          <a:srcRect/>
          <a:stretch/>
        </p:blipFill>
        <p:spPr>
          <a:xfrm>
            <a:off x="762000" y="1828800"/>
            <a:ext cx="5257800" cy="2668250"/>
          </a:xfrm>
          <a:prstGeom prst="rect">
            <a:avLst/>
          </a:prstGeom>
          <a:noFill/>
          <a:ln>
            <a:noFill/>
          </a:ln>
        </p:spPr>
      </p:pic>
      <p:sp>
        <p:nvSpPr>
          <p:cNvPr id="153" name="Google Shape;153;p23"/>
          <p:cNvSpPr txBox="1"/>
          <p:nvPr/>
        </p:nvSpPr>
        <p:spPr>
          <a:xfrm>
            <a:off x="5789950" y="1981500"/>
            <a:ext cx="2937000" cy="22065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Revenue was observed to be at its peak in the month of November. </a:t>
            </a:r>
            <a:endParaRPr>
              <a:solidFill>
                <a:srgbClr val="404040"/>
              </a:solidFill>
              <a:latin typeface="Times New Roman"/>
              <a:ea typeface="Times New Roman"/>
              <a:cs typeface="Times New Roman"/>
              <a:sym typeface="Times New Roman"/>
            </a:endParaRPr>
          </a:p>
          <a:p>
            <a:pPr marL="457200" lvl="0" indent="-317500" algn="just" rtl="0">
              <a:spcBef>
                <a:spcPts val="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Followed by a drastic drop in December and the following two months until a slight traction in March. </a:t>
            </a:r>
            <a:endParaRPr>
              <a:solidFill>
                <a:srgbClr val="404040"/>
              </a:solidFill>
              <a:latin typeface="Times New Roman"/>
              <a:ea typeface="Times New Roman"/>
              <a:cs typeface="Times New Roman"/>
              <a:sym typeface="Times New Roman"/>
            </a:endParaRPr>
          </a:p>
          <a:p>
            <a:pPr marL="457200" lvl="0" indent="-317500" algn="just" rtl="0">
              <a:spcBef>
                <a:spcPts val="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There is again a dull period in April with a sudden increase in May</a:t>
            </a:r>
            <a:endParaRPr sz="12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727650" y="630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90C226"/>
              </a:buClr>
              <a:buSzPts val="1440"/>
              <a:buFont typeface="Noto Sans Symbols"/>
              <a:buNone/>
            </a:pPr>
            <a:r>
              <a:rPr lang="en" sz="1800" dirty="0">
                <a:solidFill>
                  <a:srgbClr val="000000"/>
                </a:solidFill>
                <a:latin typeface="Times New Roman"/>
                <a:ea typeface="Times New Roman"/>
                <a:cs typeface="Times New Roman"/>
                <a:sym typeface="Times New Roman"/>
              </a:rPr>
              <a:t>4.1.2 Bi-Variate Analysis</a:t>
            </a:r>
            <a:endParaRPr sz="1800" b="0" dirty="0">
              <a:solidFill>
                <a:srgbClr val="404040"/>
              </a:solidFill>
              <a:latin typeface="Trebuchet MS"/>
              <a:ea typeface="Trebuchet MS"/>
              <a:cs typeface="Trebuchet MS"/>
              <a:sym typeface="Trebuchet MS"/>
            </a:endParaRPr>
          </a:p>
          <a:p>
            <a:pPr marL="0" lvl="0" indent="0" algn="l" rtl="0">
              <a:spcBef>
                <a:spcPts val="0"/>
              </a:spcBef>
              <a:spcAft>
                <a:spcPts val="0"/>
              </a:spcAft>
              <a:buNone/>
            </a:pPr>
            <a:endParaRPr dirty="0"/>
          </a:p>
        </p:txBody>
      </p:sp>
      <p:sp>
        <p:nvSpPr>
          <p:cNvPr id="159" name="Google Shape;159;p24"/>
          <p:cNvSpPr txBox="1">
            <a:spLocks noGrp="1"/>
          </p:cNvSpPr>
          <p:nvPr>
            <p:ph type="body" idx="1"/>
          </p:nvPr>
        </p:nvSpPr>
        <p:spPr>
          <a:xfrm>
            <a:off x="729450" y="1391275"/>
            <a:ext cx="7688700" cy="29487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 sz="1800" dirty="0">
                <a:solidFill>
                  <a:srgbClr val="000000"/>
                </a:solidFill>
                <a:latin typeface="Times New Roman"/>
                <a:ea typeface="Times New Roman"/>
                <a:cs typeface="Times New Roman"/>
                <a:sym typeface="Times New Roman"/>
              </a:rPr>
              <a:t>a. </a:t>
            </a:r>
            <a:r>
              <a:rPr lang="en" sz="1800" b="1" dirty="0">
                <a:solidFill>
                  <a:srgbClr val="54A021"/>
                </a:solidFill>
                <a:latin typeface="Times New Roman"/>
                <a:ea typeface="Times New Roman"/>
                <a:cs typeface="Times New Roman"/>
                <a:sym typeface="Times New Roman"/>
              </a:rPr>
              <a:t>Revenue and Bounce Rates:</a:t>
            </a:r>
            <a:endParaRPr sz="1800" b="1">
              <a:solidFill>
                <a:srgbClr val="54A021"/>
              </a:solidFill>
              <a:latin typeface="Times New Roman"/>
              <a:ea typeface="Times New Roman"/>
              <a:cs typeface="Times New Roman"/>
              <a:sym typeface="Times New Roman"/>
            </a:endParaRPr>
          </a:p>
          <a:p>
            <a:pPr marL="0" lvl="0" indent="0" algn="l" rtl="0">
              <a:lnSpc>
                <a:spcPct val="100000"/>
              </a:lnSpc>
              <a:spcBef>
                <a:spcPts val="1000"/>
              </a:spcBef>
              <a:spcAft>
                <a:spcPts val="0"/>
              </a:spcAft>
              <a:buClr>
                <a:srgbClr val="90C226"/>
              </a:buClr>
              <a:buSzPts val="1440"/>
              <a:buFont typeface="Noto Sans Symbols"/>
              <a:buNone/>
            </a:pPr>
            <a:endParaRPr sz="1800" b="1">
              <a:solidFill>
                <a:srgbClr val="54A021"/>
              </a:solidFill>
              <a:latin typeface="Times New Roman"/>
              <a:ea typeface="Times New Roman"/>
              <a:cs typeface="Times New Roman"/>
              <a:sym typeface="Times New Roman"/>
            </a:endParaRPr>
          </a:p>
        </p:txBody>
      </p:sp>
      <p:pic>
        <p:nvPicPr>
          <p:cNvPr id="160" name="Google Shape;160;p24"/>
          <p:cNvPicPr preferRelativeResize="0"/>
          <p:nvPr/>
        </p:nvPicPr>
        <p:blipFill rotWithShape="1">
          <a:blip r:embed="rId3">
            <a:alphaModFix/>
          </a:blip>
          <a:srcRect/>
          <a:stretch/>
        </p:blipFill>
        <p:spPr>
          <a:xfrm>
            <a:off x="804625" y="2019300"/>
            <a:ext cx="4543425" cy="2885300"/>
          </a:xfrm>
          <a:prstGeom prst="rect">
            <a:avLst/>
          </a:prstGeom>
          <a:noFill/>
          <a:ln>
            <a:noFill/>
          </a:ln>
        </p:spPr>
      </p:pic>
      <p:sp>
        <p:nvSpPr>
          <p:cNvPr id="161" name="Google Shape;161;p24"/>
          <p:cNvSpPr txBox="1"/>
          <p:nvPr/>
        </p:nvSpPr>
        <p:spPr>
          <a:xfrm>
            <a:off x="5073250" y="2295638"/>
            <a:ext cx="3190200" cy="22065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Times New Roman"/>
              <a:buAutoNum type="arabicPeriod"/>
            </a:pPr>
            <a:r>
              <a:rPr lang="en" sz="1600" dirty="0">
                <a:latin typeface="Times New Roman"/>
                <a:ea typeface="Times New Roman"/>
                <a:cs typeface="Times New Roman"/>
                <a:sym typeface="Times New Roman"/>
              </a:rPr>
              <a:t>According to the above chart we observe that revenue is not generated when the bounce rates are high. </a:t>
            </a:r>
            <a:endParaRPr sz="16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727650" y="587875"/>
            <a:ext cx="7688700" cy="535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rgbClr val="90C226"/>
              </a:buClr>
              <a:buSzPts val="1440"/>
              <a:buFont typeface="Noto Sans Symbols"/>
              <a:buNone/>
            </a:pPr>
            <a:r>
              <a:rPr lang="en" sz="1800" b="0">
                <a:solidFill>
                  <a:srgbClr val="404040"/>
                </a:solidFill>
                <a:latin typeface="Times New Roman"/>
                <a:ea typeface="Times New Roman"/>
                <a:cs typeface="Times New Roman"/>
                <a:sym typeface="Times New Roman"/>
              </a:rPr>
              <a:t>   b.  </a:t>
            </a:r>
            <a:r>
              <a:rPr lang="en" sz="1800">
                <a:solidFill>
                  <a:srgbClr val="54A021"/>
                </a:solidFill>
                <a:latin typeface="Times New Roman"/>
                <a:ea typeface="Times New Roman"/>
                <a:cs typeface="Times New Roman"/>
                <a:sym typeface="Times New Roman"/>
              </a:rPr>
              <a:t>Revenue and Page Value: </a:t>
            </a:r>
            <a:endParaRPr sz="1800" b="0">
              <a:solidFill>
                <a:srgbClr val="404040"/>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167" name="Google Shape;167;p25"/>
          <p:cNvSpPr txBox="1">
            <a:spLocks noGrp="1"/>
          </p:cNvSpPr>
          <p:nvPr>
            <p:ph type="body" idx="1"/>
          </p:nvPr>
        </p:nvSpPr>
        <p:spPr>
          <a:xfrm>
            <a:off x="5410650" y="2219400"/>
            <a:ext cx="30075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600"/>
              <a:buFont typeface="Times New Roman"/>
              <a:buNone/>
            </a:pPr>
            <a:r>
              <a:rPr lang="en" sz="1600">
                <a:solidFill>
                  <a:srgbClr val="000000"/>
                </a:solidFill>
                <a:latin typeface="Times New Roman"/>
                <a:ea typeface="Times New Roman"/>
                <a:cs typeface="Times New Roman"/>
                <a:sym typeface="Times New Roman"/>
              </a:rPr>
              <a:t>Here according to the above chart, we understand that higher the page values, higher the conversion to revenue.</a:t>
            </a:r>
            <a:endParaRPr sz="14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168" name="Google Shape;168;p25"/>
          <p:cNvPicPr preferRelativeResize="0"/>
          <p:nvPr/>
        </p:nvPicPr>
        <p:blipFill rotWithShape="1">
          <a:blip r:embed="rId3">
            <a:alphaModFix/>
          </a:blip>
          <a:srcRect/>
          <a:stretch/>
        </p:blipFill>
        <p:spPr>
          <a:xfrm>
            <a:off x="928450" y="1530800"/>
            <a:ext cx="4237025" cy="285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27650" y="616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90C226"/>
              </a:buClr>
              <a:buSzPts val="1440"/>
              <a:buFont typeface="Noto Sans Symbols"/>
              <a:buNone/>
            </a:pPr>
            <a:r>
              <a:rPr lang="en" sz="1800" b="0">
                <a:solidFill>
                  <a:srgbClr val="404040"/>
                </a:solidFill>
                <a:latin typeface="Trebuchet MS"/>
                <a:ea typeface="Trebuchet MS"/>
                <a:cs typeface="Trebuchet MS"/>
                <a:sym typeface="Trebuchet MS"/>
              </a:rPr>
              <a:t>  </a:t>
            </a:r>
            <a:r>
              <a:rPr lang="en" sz="1800" b="0">
                <a:solidFill>
                  <a:srgbClr val="404040"/>
                </a:solidFill>
                <a:latin typeface="Times New Roman"/>
                <a:ea typeface="Times New Roman"/>
                <a:cs typeface="Times New Roman"/>
                <a:sym typeface="Times New Roman"/>
              </a:rPr>
              <a:t>c.  </a:t>
            </a:r>
            <a:r>
              <a:rPr lang="en" sz="1800">
                <a:solidFill>
                  <a:srgbClr val="54A021"/>
                </a:solidFill>
                <a:latin typeface="Times New Roman"/>
                <a:ea typeface="Times New Roman"/>
                <a:cs typeface="Times New Roman"/>
                <a:sym typeface="Times New Roman"/>
              </a:rPr>
              <a:t>Revenue and Exit Rates:</a:t>
            </a:r>
            <a:r>
              <a:rPr lang="en" sz="1800" b="0">
                <a:solidFill>
                  <a:srgbClr val="404040"/>
                </a:solidFill>
                <a:latin typeface="Trebuchet MS"/>
                <a:ea typeface="Trebuchet MS"/>
                <a:cs typeface="Trebuchet MS"/>
                <a:sym typeface="Trebuchet MS"/>
              </a:rPr>
              <a:t> </a:t>
            </a:r>
            <a:endParaRPr sz="1800" b="0">
              <a:solidFill>
                <a:srgbClr val="404040"/>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174" name="Google Shape;174;p26"/>
          <p:cNvSpPr txBox="1">
            <a:spLocks noGrp="1"/>
          </p:cNvSpPr>
          <p:nvPr>
            <p:ph type="body" idx="1"/>
          </p:nvPr>
        </p:nvSpPr>
        <p:spPr>
          <a:xfrm>
            <a:off x="5073225" y="2078875"/>
            <a:ext cx="3345000" cy="2261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From above it shows us that exit rates and revenue are inversely proportional to each other.</a:t>
            </a:r>
            <a:endParaRPr sz="1600">
              <a:solidFill>
                <a:srgbClr val="00000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 As exit rates are more the conversion to revenue is less.</a:t>
            </a:r>
            <a:endParaRPr sz="1400">
              <a:solidFill>
                <a:srgbClr val="000000"/>
              </a:solidFill>
              <a:latin typeface="Arial"/>
              <a:ea typeface="Arial"/>
              <a:cs typeface="Arial"/>
              <a:sym typeface="Arial"/>
            </a:endParaRPr>
          </a:p>
          <a:p>
            <a:pPr marL="457200" lvl="0" indent="0" algn="l" rtl="0">
              <a:spcBef>
                <a:spcPts val="0"/>
              </a:spcBef>
              <a:spcAft>
                <a:spcPts val="1600"/>
              </a:spcAft>
              <a:buNone/>
            </a:pPr>
            <a:endParaRPr/>
          </a:p>
        </p:txBody>
      </p:sp>
      <p:pic>
        <p:nvPicPr>
          <p:cNvPr id="175" name="Google Shape;175;p26"/>
          <p:cNvPicPr preferRelativeResize="0"/>
          <p:nvPr/>
        </p:nvPicPr>
        <p:blipFill rotWithShape="1">
          <a:blip r:embed="rId3">
            <a:alphaModFix/>
          </a:blip>
          <a:srcRect/>
          <a:stretch/>
        </p:blipFill>
        <p:spPr>
          <a:xfrm>
            <a:off x="623650" y="1543350"/>
            <a:ext cx="4257675" cy="33321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7650" y="573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90C226"/>
              </a:buClr>
              <a:buSzPts val="1440"/>
              <a:buFont typeface="Noto Sans Symbols"/>
              <a:buNone/>
            </a:pPr>
            <a:r>
              <a:rPr lang="en" sz="1800" b="0">
                <a:solidFill>
                  <a:srgbClr val="404040"/>
                </a:solidFill>
                <a:latin typeface="Trebuchet MS"/>
                <a:ea typeface="Trebuchet MS"/>
                <a:cs typeface="Trebuchet MS"/>
                <a:sym typeface="Trebuchet MS"/>
              </a:rPr>
              <a:t>   </a:t>
            </a:r>
            <a:r>
              <a:rPr lang="en" sz="1800" b="0">
                <a:solidFill>
                  <a:srgbClr val="404040"/>
                </a:solidFill>
                <a:latin typeface="Times New Roman"/>
                <a:ea typeface="Times New Roman"/>
                <a:cs typeface="Times New Roman"/>
                <a:sym typeface="Times New Roman"/>
              </a:rPr>
              <a:t>d.  </a:t>
            </a:r>
            <a:r>
              <a:rPr lang="en" sz="1800">
                <a:solidFill>
                  <a:srgbClr val="54A021"/>
                </a:solidFill>
                <a:latin typeface="Times New Roman"/>
                <a:ea typeface="Times New Roman"/>
                <a:cs typeface="Times New Roman"/>
                <a:sym typeface="Times New Roman"/>
              </a:rPr>
              <a:t>Weekend and Revenue: </a:t>
            </a:r>
            <a:endParaRPr sz="1800" b="0">
              <a:solidFill>
                <a:srgbClr val="404040"/>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181" name="Google Shape;181;p27"/>
          <p:cNvSpPr txBox="1">
            <a:spLocks noGrp="1"/>
          </p:cNvSpPr>
          <p:nvPr>
            <p:ph type="body" idx="1"/>
          </p:nvPr>
        </p:nvSpPr>
        <p:spPr>
          <a:xfrm>
            <a:off x="5241875" y="1644225"/>
            <a:ext cx="3176400" cy="3049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Revenue was higher during weekdays when compared to weekends. </a:t>
            </a:r>
            <a:endParaRPr sz="1400">
              <a:solidFill>
                <a:srgbClr val="00000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The proportion of users visiting a shopping site is also more during weekdays. </a:t>
            </a:r>
            <a:endParaRPr sz="1400">
              <a:solidFill>
                <a:srgbClr val="00000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This could be because of the availability of free internet from work places, work related purchases etc. </a:t>
            </a:r>
            <a:endParaRPr sz="1200">
              <a:solidFill>
                <a:srgbClr val="000000"/>
              </a:solidFill>
              <a:latin typeface="Arial"/>
              <a:ea typeface="Arial"/>
              <a:cs typeface="Arial"/>
              <a:sym typeface="Arial"/>
            </a:endParaRPr>
          </a:p>
          <a:p>
            <a:pPr marL="457200" lvl="0" indent="0" algn="l" rtl="0">
              <a:spcBef>
                <a:spcPts val="0"/>
              </a:spcBef>
              <a:spcAft>
                <a:spcPts val="1600"/>
              </a:spcAft>
              <a:buNone/>
            </a:pPr>
            <a:endParaRPr sz="1100"/>
          </a:p>
        </p:txBody>
      </p:sp>
      <p:pic>
        <p:nvPicPr>
          <p:cNvPr id="182" name="Google Shape;182;p27"/>
          <p:cNvPicPr preferRelativeResize="0"/>
          <p:nvPr/>
        </p:nvPicPr>
        <p:blipFill rotWithShape="1">
          <a:blip r:embed="rId3">
            <a:alphaModFix/>
          </a:blip>
          <a:srcRect/>
          <a:stretch/>
        </p:blipFill>
        <p:spPr>
          <a:xfrm>
            <a:off x="846850" y="1422400"/>
            <a:ext cx="4267200" cy="335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9450" y="545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90C226"/>
              </a:buClr>
              <a:buSzPts val="1440"/>
              <a:buFont typeface="Noto Sans Symbols"/>
              <a:buNone/>
            </a:pPr>
            <a:r>
              <a:rPr lang="en" sz="1800" b="0">
                <a:solidFill>
                  <a:srgbClr val="404040"/>
                </a:solidFill>
                <a:latin typeface="Trebuchet MS"/>
                <a:ea typeface="Trebuchet MS"/>
                <a:cs typeface="Trebuchet MS"/>
                <a:sym typeface="Trebuchet MS"/>
              </a:rPr>
              <a:t>    </a:t>
            </a:r>
            <a:r>
              <a:rPr lang="en" sz="1800" b="0">
                <a:solidFill>
                  <a:srgbClr val="404040"/>
                </a:solidFill>
                <a:latin typeface="Times New Roman"/>
                <a:ea typeface="Times New Roman"/>
                <a:cs typeface="Times New Roman"/>
                <a:sym typeface="Times New Roman"/>
              </a:rPr>
              <a:t>e.  </a:t>
            </a:r>
            <a:r>
              <a:rPr lang="en" sz="1800">
                <a:solidFill>
                  <a:srgbClr val="54A021"/>
                </a:solidFill>
                <a:latin typeface="Times New Roman"/>
                <a:ea typeface="Times New Roman"/>
                <a:cs typeface="Times New Roman"/>
                <a:sym typeface="Times New Roman"/>
              </a:rPr>
              <a:t>Visitor type and Revenue: </a:t>
            </a:r>
            <a:endParaRPr sz="1800" b="0">
              <a:solidFill>
                <a:srgbClr val="404040"/>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188" name="Google Shape;188;p28"/>
          <p:cNvSpPr txBox="1">
            <a:spLocks noGrp="1"/>
          </p:cNvSpPr>
          <p:nvPr>
            <p:ph type="body" idx="1"/>
          </p:nvPr>
        </p:nvSpPr>
        <p:spPr>
          <a:xfrm>
            <a:off x="5486400" y="1405325"/>
            <a:ext cx="2931600" cy="29346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Times New Roman"/>
              <a:buAutoNum type="arabicPeriod"/>
            </a:pPr>
            <a:r>
              <a:rPr lang="en" sz="1400" dirty="0">
                <a:solidFill>
                  <a:srgbClr val="000000"/>
                </a:solidFill>
                <a:latin typeface="Times New Roman"/>
                <a:ea typeface="Times New Roman"/>
                <a:cs typeface="Times New Roman"/>
                <a:sym typeface="Times New Roman"/>
              </a:rPr>
              <a:t>The conversion to revenue was higher from returning visitors than new visitors. </a:t>
            </a:r>
            <a:endParaRPr sz="1400" dirty="0">
              <a:solidFill>
                <a:srgbClr val="00000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000000"/>
              </a:buClr>
              <a:buSzPts val="1400"/>
              <a:buFont typeface="Times New Roman"/>
              <a:buAutoNum type="arabicPeriod"/>
            </a:pPr>
            <a:r>
              <a:rPr lang="en" sz="1400" dirty="0">
                <a:solidFill>
                  <a:srgbClr val="000000"/>
                </a:solidFill>
                <a:latin typeface="Times New Roman"/>
                <a:ea typeface="Times New Roman"/>
                <a:cs typeface="Times New Roman"/>
                <a:sym typeface="Times New Roman"/>
              </a:rPr>
              <a:t>Also it is alarming that a good number of visitors are returning without actually making a purchase.</a:t>
            </a:r>
            <a:endParaRPr sz="1400" dirty="0">
              <a:solidFill>
                <a:srgbClr val="00000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000000"/>
              </a:buClr>
              <a:buSzPts val="1400"/>
              <a:buFont typeface="Times New Roman"/>
              <a:buAutoNum type="arabicPeriod"/>
            </a:pPr>
            <a:r>
              <a:rPr lang="en" sz="1400" dirty="0">
                <a:solidFill>
                  <a:srgbClr val="000000"/>
                </a:solidFill>
                <a:latin typeface="Times New Roman"/>
                <a:ea typeface="Times New Roman"/>
                <a:cs typeface="Times New Roman"/>
                <a:sym typeface="Times New Roman"/>
              </a:rPr>
              <a:t> This could be an interesting population to whom promotions and discounts could be offered to persuade them buy products.</a:t>
            </a:r>
            <a:endParaRPr sz="1200" dirty="0">
              <a:solidFill>
                <a:srgbClr val="000000"/>
              </a:solidFill>
              <a:latin typeface="Arial"/>
              <a:ea typeface="Arial"/>
              <a:cs typeface="Arial"/>
              <a:sym typeface="Arial"/>
            </a:endParaRPr>
          </a:p>
          <a:p>
            <a:pPr marL="457200" lvl="0" indent="0" algn="l" rtl="0">
              <a:spcBef>
                <a:spcPts val="0"/>
              </a:spcBef>
              <a:spcAft>
                <a:spcPts val="1600"/>
              </a:spcAft>
              <a:buNone/>
            </a:pPr>
            <a:endParaRPr sz="1100" dirty="0"/>
          </a:p>
        </p:txBody>
      </p:sp>
      <p:pic>
        <p:nvPicPr>
          <p:cNvPr id="189" name="Google Shape;189;p28"/>
          <p:cNvPicPr preferRelativeResize="0"/>
          <p:nvPr/>
        </p:nvPicPr>
        <p:blipFill rotWithShape="1">
          <a:blip r:embed="rId3">
            <a:alphaModFix/>
          </a:blip>
          <a:srcRect/>
          <a:stretch/>
        </p:blipFill>
        <p:spPr>
          <a:xfrm>
            <a:off x="592137" y="1313537"/>
            <a:ext cx="4894262" cy="35226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729450" y="587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404040"/>
                </a:solidFill>
                <a:latin typeface="Times New Roman"/>
                <a:ea typeface="Times New Roman"/>
                <a:cs typeface="Times New Roman"/>
                <a:sym typeface="Times New Roman"/>
              </a:rPr>
              <a:t>4.2 DISTRIBUTION OF DATA </a:t>
            </a:r>
            <a:endParaRPr sz="1800" b="0" dirty="0">
              <a:solidFill>
                <a:srgbClr val="404040"/>
              </a:solidFill>
              <a:latin typeface="Trebuchet MS"/>
              <a:ea typeface="Trebuchet MS"/>
              <a:cs typeface="Trebuchet MS"/>
              <a:sym typeface="Trebuchet MS"/>
            </a:endParaRPr>
          </a:p>
          <a:p>
            <a:pPr marL="0" lvl="0" indent="0" algn="l" rtl="0">
              <a:spcBef>
                <a:spcPts val="0"/>
              </a:spcBef>
              <a:spcAft>
                <a:spcPts val="0"/>
              </a:spcAft>
              <a:buNone/>
            </a:pPr>
            <a:endParaRPr dirty="0"/>
          </a:p>
        </p:txBody>
      </p:sp>
      <p:sp>
        <p:nvSpPr>
          <p:cNvPr id="5" name="Google Shape;203;p30">
            <a:extLst>
              <a:ext uri="{FF2B5EF4-FFF2-40B4-BE49-F238E27FC236}">
                <a16:creationId xmlns:a16="http://schemas.microsoft.com/office/drawing/2014/main" id="{C1A90C20-38E9-4F39-9FEB-37453D393F19}"/>
              </a:ext>
            </a:extLst>
          </p:cNvPr>
          <p:cNvSpPr txBox="1"/>
          <p:nvPr/>
        </p:nvSpPr>
        <p:spPr>
          <a:xfrm>
            <a:off x="1847324" y="3545847"/>
            <a:ext cx="4447729" cy="491196"/>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100" dirty="0">
              <a:solidFill>
                <a:schemeClr val="accent1"/>
              </a:solidFill>
              <a:latin typeface="Lato"/>
              <a:ea typeface="Lato"/>
              <a:cs typeface="Lato"/>
              <a:sym typeface="Lato"/>
            </a:endParaRPr>
          </a:p>
        </p:txBody>
      </p:sp>
      <p:pic>
        <p:nvPicPr>
          <p:cNvPr id="6" name="Picture 5" descr="Screenshot (335).png"/>
          <p:cNvPicPr>
            <a:picLocks noChangeAspect="1"/>
          </p:cNvPicPr>
          <p:nvPr/>
        </p:nvPicPr>
        <p:blipFill>
          <a:blip r:embed="rId3"/>
          <a:stretch>
            <a:fillRect/>
          </a:stretch>
        </p:blipFill>
        <p:spPr>
          <a:xfrm>
            <a:off x="3157340" y="1642933"/>
            <a:ext cx="2829320" cy="18576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727650" y="531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04040"/>
                </a:solidFill>
                <a:latin typeface="Times New Roman"/>
                <a:ea typeface="Times New Roman"/>
                <a:cs typeface="Times New Roman"/>
                <a:sym typeface="Times New Roman"/>
              </a:rPr>
              <a:t>ADMINISTRATIVE DURATION:</a:t>
            </a:r>
            <a:endParaRPr/>
          </a:p>
        </p:txBody>
      </p:sp>
      <p:sp>
        <p:nvSpPr>
          <p:cNvPr id="201" name="Google Shape;201;p30"/>
          <p:cNvSpPr txBox="1">
            <a:spLocks noGrp="1"/>
          </p:cNvSpPr>
          <p:nvPr>
            <p:ph type="body" idx="1"/>
          </p:nvPr>
        </p:nvSpPr>
        <p:spPr>
          <a:xfrm>
            <a:off x="727650" y="1264800"/>
            <a:ext cx="7688700" cy="14052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100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Distribution range - 0 to 3,400 seconds. </a:t>
            </a:r>
            <a:endParaRPr sz="1400">
              <a:solidFill>
                <a:srgbClr val="40404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Skewness - 5.61 - right skewed</a:t>
            </a:r>
            <a:endParaRPr sz="1400">
              <a:solidFill>
                <a:srgbClr val="40404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Mean - 81 seconds - most of the distribution at the beginning - considerate amount of time is spent on the administrative pages. </a:t>
            </a:r>
            <a:endParaRPr sz="1400">
              <a:solidFill>
                <a:srgbClr val="40404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Kurtosis -50.55 - significant weight in the tails - Leptokurtic distribution.</a:t>
            </a:r>
            <a:endParaRPr sz="1100"/>
          </a:p>
        </p:txBody>
      </p:sp>
      <p:sp>
        <p:nvSpPr>
          <p:cNvPr id="202" name="Google Shape;202;p30"/>
          <p:cNvSpPr txBox="1"/>
          <p:nvPr/>
        </p:nvSpPr>
        <p:spPr>
          <a:xfrm>
            <a:off x="788925" y="2670000"/>
            <a:ext cx="7341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04040"/>
                </a:solidFill>
                <a:latin typeface="Times New Roman"/>
                <a:ea typeface="Times New Roman"/>
                <a:cs typeface="Times New Roman"/>
                <a:sym typeface="Times New Roman"/>
              </a:rPr>
              <a:t>INFORMATIONAL DURATION:</a:t>
            </a:r>
            <a:endParaRPr sz="2600" b="1">
              <a:solidFill>
                <a:schemeClr val="dk2"/>
              </a:solidFill>
              <a:latin typeface="Raleway"/>
              <a:ea typeface="Raleway"/>
              <a:cs typeface="Raleway"/>
              <a:sym typeface="Raleway"/>
            </a:endParaRPr>
          </a:p>
          <a:p>
            <a:pPr marL="0" lvl="0" indent="0" algn="l" rtl="0">
              <a:spcBef>
                <a:spcPts val="0"/>
              </a:spcBef>
              <a:spcAft>
                <a:spcPts val="0"/>
              </a:spcAft>
              <a:buNone/>
            </a:pPr>
            <a:endParaRPr>
              <a:latin typeface="Lato"/>
              <a:ea typeface="Lato"/>
              <a:cs typeface="Lato"/>
              <a:sym typeface="Lato"/>
            </a:endParaRPr>
          </a:p>
        </p:txBody>
      </p:sp>
      <p:sp>
        <p:nvSpPr>
          <p:cNvPr id="203" name="Google Shape;203;p30"/>
          <p:cNvSpPr txBox="1"/>
          <p:nvPr/>
        </p:nvSpPr>
        <p:spPr>
          <a:xfrm>
            <a:off x="727650" y="3092775"/>
            <a:ext cx="7341300" cy="17415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Clr>
                <a:srgbClr val="404040"/>
              </a:buClr>
              <a:buSzPts val="1400"/>
              <a:buFont typeface="Times New Roman"/>
              <a:buAutoNum type="arabicPeriod"/>
            </a:pPr>
            <a:r>
              <a:rPr lang="en" dirty="0">
                <a:solidFill>
                  <a:srgbClr val="404040"/>
                </a:solidFill>
                <a:latin typeface="Times New Roman"/>
                <a:ea typeface="Times New Roman"/>
                <a:cs typeface="Times New Roman"/>
                <a:sym typeface="Times New Roman"/>
              </a:rPr>
              <a:t>Distribution range - 0 to 2,550 seconds.</a:t>
            </a:r>
            <a:endParaRPr dirty="0">
              <a:solidFill>
                <a:srgbClr val="404040"/>
              </a:solidFill>
              <a:latin typeface="Times New Roman"/>
              <a:ea typeface="Times New Roman"/>
              <a:cs typeface="Times New Roman"/>
              <a:sym typeface="Times New Roman"/>
            </a:endParaRPr>
          </a:p>
          <a:p>
            <a:pPr marL="457200" lvl="0" indent="-317500" algn="l" rtl="0">
              <a:spcBef>
                <a:spcPts val="0"/>
              </a:spcBef>
              <a:spcAft>
                <a:spcPts val="0"/>
              </a:spcAft>
              <a:buClr>
                <a:srgbClr val="404040"/>
              </a:buClr>
              <a:buSzPts val="1400"/>
              <a:buFont typeface="Times New Roman"/>
              <a:buAutoNum type="arabicPeriod"/>
            </a:pPr>
            <a:r>
              <a:rPr lang="en" dirty="0">
                <a:solidFill>
                  <a:srgbClr val="404040"/>
                </a:solidFill>
                <a:latin typeface="Times New Roman"/>
                <a:ea typeface="Times New Roman"/>
                <a:cs typeface="Times New Roman"/>
                <a:sym typeface="Times New Roman"/>
              </a:rPr>
              <a:t>Skewness -7.57 - right skewed.</a:t>
            </a:r>
            <a:endParaRPr dirty="0">
              <a:solidFill>
                <a:srgbClr val="404040"/>
              </a:solidFill>
              <a:latin typeface="Times New Roman"/>
              <a:ea typeface="Times New Roman"/>
              <a:cs typeface="Times New Roman"/>
              <a:sym typeface="Times New Roman"/>
            </a:endParaRPr>
          </a:p>
          <a:p>
            <a:pPr marL="457200" lvl="0" indent="-317500" algn="l" rtl="0">
              <a:spcBef>
                <a:spcPts val="0"/>
              </a:spcBef>
              <a:spcAft>
                <a:spcPts val="0"/>
              </a:spcAft>
              <a:buClr>
                <a:srgbClr val="404040"/>
              </a:buClr>
              <a:buSzPts val="1400"/>
              <a:buFont typeface="Times New Roman"/>
              <a:buAutoNum type="arabicPeriod"/>
            </a:pPr>
            <a:r>
              <a:rPr lang="en" dirty="0">
                <a:solidFill>
                  <a:srgbClr val="404040"/>
                </a:solidFill>
                <a:latin typeface="Times New Roman"/>
                <a:ea typeface="Times New Roman"/>
                <a:cs typeface="Times New Roman"/>
                <a:sym typeface="Times New Roman"/>
              </a:rPr>
              <a:t>Mean -34.5 seconds - which infers that most of the distribution lies at the beginning which in turn infers that less amount of time is spent on the informational pages.</a:t>
            </a:r>
            <a:endParaRPr dirty="0">
              <a:solidFill>
                <a:srgbClr val="404040"/>
              </a:solidFill>
              <a:latin typeface="Times New Roman"/>
              <a:ea typeface="Times New Roman"/>
              <a:cs typeface="Times New Roman"/>
              <a:sym typeface="Times New Roman"/>
            </a:endParaRPr>
          </a:p>
          <a:p>
            <a:pPr marL="457200" lvl="0" indent="-317500" algn="l" rtl="0">
              <a:spcBef>
                <a:spcPts val="0"/>
              </a:spcBef>
              <a:spcAft>
                <a:spcPts val="0"/>
              </a:spcAft>
              <a:buClr>
                <a:srgbClr val="404040"/>
              </a:buClr>
              <a:buSzPts val="1400"/>
              <a:buFont typeface="Times New Roman"/>
              <a:buAutoNum type="arabicPeriod"/>
            </a:pPr>
            <a:r>
              <a:rPr lang="en" dirty="0">
                <a:solidFill>
                  <a:srgbClr val="404040"/>
                </a:solidFill>
                <a:latin typeface="Times New Roman"/>
                <a:ea typeface="Times New Roman"/>
                <a:cs typeface="Times New Roman"/>
                <a:sym typeface="Times New Roman"/>
              </a:rPr>
              <a:t>Kurtosis - 76.31 - considerate weight in the tails - Leptokurtic distribution.</a:t>
            </a:r>
            <a:endParaRPr sz="1200" dirty="0"/>
          </a:p>
          <a:p>
            <a:pPr marL="457200" lvl="0" indent="0" algn="l" rtl="0">
              <a:lnSpc>
                <a:spcPct val="115000"/>
              </a:lnSpc>
              <a:spcBef>
                <a:spcPts val="0"/>
              </a:spcBef>
              <a:spcAft>
                <a:spcPts val="0"/>
              </a:spcAft>
              <a:buNone/>
            </a:pPr>
            <a:endParaRPr sz="1100" dirty="0">
              <a:solidFill>
                <a:schemeClr val="accent1"/>
              </a:solidFill>
              <a:latin typeface="Lato"/>
              <a:ea typeface="Lato"/>
              <a:cs typeface="Lato"/>
              <a:sym typeface="Lato"/>
            </a:endParaRPr>
          </a:p>
          <a:p>
            <a:pPr marL="0" lvl="0" indent="0" algn="l" rtl="0">
              <a:spcBef>
                <a:spcPts val="1600"/>
              </a:spcBef>
              <a:spcAft>
                <a:spcPts val="0"/>
              </a:spcAft>
              <a:buNone/>
            </a:pPr>
            <a:endParaRPr sz="1200" dirty="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body" idx="1"/>
          </p:nvPr>
        </p:nvSpPr>
        <p:spPr>
          <a:xfrm>
            <a:off x="727650" y="1268101"/>
            <a:ext cx="7688700" cy="159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404040"/>
                </a:solidFill>
                <a:latin typeface="Times New Roman"/>
                <a:ea typeface="Times New Roman"/>
                <a:cs typeface="Times New Roman"/>
                <a:sym typeface="Times New Roman"/>
              </a:rPr>
              <a:t>PRODUCT RELATED DURATION:</a:t>
            </a:r>
            <a:endParaRPr sz="2600" b="1">
              <a:solidFill>
                <a:schemeClr val="dk2"/>
              </a:solidFill>
              <a:latin typeface="Raleway"/>
              <a:ea typeface="Raleway"/>
              <a:cs typeface="Raleway"/>
              <a:sym typeface="Raleway"/>
            </a:endParaRPr>
          </a:p>
          <a:p>
            <a:pPr marL="457200" lvl="0" indent="-317500" algn="l" rtl="0">
              <a:lnSpc>
                <a:spcPct val="100000"/>
              </a:lnSpc>
              <a:spcBef>
                <a:spcPts val="100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Distribution -  0 to 63,974 seconds. </a:t>
            </a:r>
            <a:endParaRPr sz="1400">
              <a:solidFill>
                <a:srgbClr val="40404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Skewness -7.26 - right skewed. </a:t>
            </a:r>
            <a:endParaRPr sz="1400">
              <a:solidFill>
                <a:srgbClr val="40404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Mean -1195 seconds -  most of the time in a website is spent on the Product Related pages as it an ecommerce website. </a:t>
            </a:r>
            <a:endParaRPr sz="1400">
              <a:solidFill>
                <a:srgbClr val="40404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Kurtosis -137.17 - heavier weight in the tails - Leptokurtic distribution.</a:t>
            </a:r>
            <a:endParaRPr sz="1600">
              <a:solidFill>
                <a:srgbClr val="404040"/>
              </a:solidFill>
              <a:latin typeface="Trebuchet MS"/>
              <a:ea typeface="Trebuchet MS"/>
              <a:cs typeface="Trebuchet MS"/>
              <a:sym typeface="Trebuchet MS"/>
            </a:endParaRPr>
          </a:p>
          <a:p>
            <a:pPr marL="457200" lvl="0" indent="0" algn="l" rtl="0">
              <a:spcBef>
                <a:spcPts val="0"/>
              </a:spcBef>
              <a:spcAft>
                <a:spcPts val="1600"/>
              </a:spcAft>
              <a:buNone/>
            </a:pPr>
            <a:endParaRPr sz="1600">
              <a:solidFill>
                <a:srgbClr val="404040"/>
              </a:solidFill>
              <a:latin typeface="Times New Roman"/>
              <a:ea typeface="Times New Roman"/>
              <a:cs typeface="Times New Roman"/>
              <a:sym typeface="Times New Roman"/>
            </a:endParaRPr>
          </a:p>
        </p:txBody>
      </p:sp>
      <p:sp>
        <p:nvSpPr>
          <p:cNvPr id="209" name="Google Shape;209;p31"/>
          <p:cNvSpPr txBox="1"/>
          <p:nvPr/>
        </p:nvSpPr>
        <p:spPr>
          <a:xfrm>
            <a:off x="727650" y="3002900"/>
            <a:ext cx="7341300" cy="18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04040"/>
                </a:solidFill>
                <a:latin typeface="Times New Roman"/>
                <a:ea typeface="Times New Roman"/>
                <a:cs typeface="Times New Roman"/>
                <a:sym typeface="Times New Roman"/>
              </a:rPr>
              <a:t>BOUNCE RATES:</a:t>
            </a:r>
            <a:endParaRPr/>
          </a:p>
          <a:p>
            <a:pPr marL="457200" lvl="0" indent="-317500" algn="l" rtl="0">
              <a:spcBef>
                <a:spcPts val="100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Distribution range - 0 to 0.20. </a:t>
            </a:r>
            <a:endParaRPr>
              <a:solidFill>
                <a:srgbClr val="404040"/>
              </a:solidFill>
              <a:latin typeface="Times New Roman"/>
              <a:ea typeface="Times New Roman"/>
              <a:cs typeface="Times New Roman"/>
              <a:sym typeface="Times New Roman"/>
            </a:endParaRPr>
          </a:p>
          <a:p>
            <a:pPr marL="457200" lvl="0" indent="-317500" algn="l" rtl="0">
              <a:spcBef>
                <a:spcPts val="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Skewness -2.94 - right skewed. </a:t>
            </a:r>
            <a:endParaRPr>
              <a:solidFill>
                <a:srgbClr val="404040"/>
              </a:solidFill>
              <a:latin typeface="Times New Roman"/>
              <a:ea typeface="Times New Roman"/>
              <a:cs typeface="Times New Roman"/>
              <a:sym typeface="Times New Roman"/>
            </a:endParaRPr>
          </a:p>
          <a:p>
            <a:pPr marL="457200" lvl="0" indent="-317500" algn="l" rtl="0">
              <a:spcBef>
                <a:spcPts val="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Mean - 0.0221. </a:t>
            </a:r>
            <a:endParaRPr>
              <a:solidFill>
                <a:srgbClr val="404040"/>
              </a:solidFill>
              <a:latin typeface="Times New Roman"/>
              <a:ea typeface="Times New Roman"/>
              <a:cs typeface="Times New Roman"/>
              <a:sym typeface="Times New Roman"/>
            </a:endParaRPr>
          </a:p>
          <a:p>
            <a:pPr marL="457200" lvl="0" indent="-317500" algn="l" rtl="0">
              <a:spcBef>
                <a:spcPts val="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Kurtosis -7.72 - lighter weight in the tails - Leptokurtic distribution. </a:t>
            </a:r>
            <a:endParaRPr sz="1200"/>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body" idx="1"/>
          </p:nvPr>
        </p:nvSpPr>
        <p:spPr>
          <a:xfrm>
            <a:off x="727650" y="1349100"/>
            <a:ext cx="7688700" cy="172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404040"/>
                </a:solidFill>
                <a:latin typeface="Times New Roman"/>
                <a:ea typeface="Times New Roman"/>
                <a:cs typeface="Times New Roman"/>
                <a:sym typeface="Times New Roman"/>
              </a:rPr>
              <a:t>EXIT RATES:</a:t>
            </a:r>
            <a:endParaRPr sz="1800">
              <a:solidFill>
                <a:srgbClr val="404040"/>
              </a:solidFill>
              <a:latin typeface="Trebuchet MS"/>
              <a:ea typeface="Trebuchet MS"/>
              <a:cs typeface="Trebuchet MS"/>
              <a:sym typeface="Trebuchet MS"/>
            </a:endParaRPr>
          </a:p>
          <a:p>
            <a:pPr marL="457200" lvl="0" indent="-317500" algn="just" rtl="0">
              <a:lnSpc>
                <a:spcPct val="100000"/>
              </a:lnSpc>
              <a:spcBef>
                <a:spcPts val="100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Distribution range - 0 to 0.20. </a:t>
            </a:r>
            <a:endParaRPr sz="1400">
              <a:solidFill>
                <a:srgbClr val="404040"/>
              </a:solidFill>
              <a:latin typeface="Times New Roman"/>
              <a:ea typeface="Times New Roman"/>
              <a:cs typeface="Times New Roman"/>
              <a:sym typeface="Times New Roman"/>
            </a:endParaRPr>
          </a:p>
          <a:p>
            <a:pPr marL="457200" lvl="0" indent="-317500" algn="just" rtl="0">
              <a:lnSpc>
                <a:spcPct val="100000"/>
              </a:lnSpc>
              <a:spcBef>
                <a:spcPts val="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Skewness of 2.14 - right skewed - the smaller value of skewness indicates the closeness to normal distribution. </a:t>
            </a:r>
            <a:endParaRPr sz="1400">
              <a:solidFill>
                <a:srgbClr val="404040"/>
              </a:solidFill>
              <a:latin typeface="Times New Roman"/>
              <a:ea typeface="Times New Roman"/>
              <a:cs typeface="Times New Roman"/>
              <a:sym typeface="Times New Roman"/>
            </a:endParaRPr>
          </a:p>
          <a:p>
            <a:pPr marL="457200" lvl="0" indent="-317500" algn="just" rtl="0">
              <a:lnSpc>
                <a:spcPct val="100000"/>
              </a:lnSpc>
              <a:spcBef>
                <a:spcPts val="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Mean -0.043. </a:t>
            </a:r>
            <a:endParaRPr sz="1400">
              <a:solidFill>
                <a:srgbClr val="404040"/>
              </a:solidFill>
              <a:latin typeface="Times New Roman"/>
              <a:ea typeface="Times New Roman"/>
              <a:cs typeface="Times New Roman"/>
              <a:sym typeface="Times New Roman"/>
            </a:endParaRPr>
          </a:p>
          <a:p>
            <a:pPr marL="457200" lvl="0" indent="-317500" algn="just" rtl="0">
              <a:lnSpc>
                <a:spcPct val="100000"/>
              </a:lnSpc>
              <a:spcBef>
                <a:spcPts val="0"/>
              </a:spcBef>
              <a:spcAft>
                <a:spcPts val="0"/>
              </a:spcAft>
              <a:buClr>
                <a:srgbClr val="404040"/>
              </a:buClr>
              <a:buSzPts val="1400"/>
              <a:buFont typeface="Times New Roman"/>
              <a:buAutoNum type="arabicPeriod"/>
            </a:pPr>
            <a:r>
              <a:rPr lang="en" sz="1400">
                <a:solidFill>
                  <a:srgbClr val="404040"/>
                </a:solidFill>
                <a:latin typeface="Times New Roman"/>
                <a:ea typeface="Times New Roman"/>
                <a:cs typeface="Times New Roman"/>
                <a:sym typeface="Times New Roman"/>
              </a:rPr>
              <a:t>Kurtosis - 4.01 - lighter weight in the tails - Leptokurtic distribution.</a:t>
            </a:r>
            <a:endParaRPr sz="1600">
              <a:solidFill>
                <a:srgbClr val="404040"/>
              </a:solidFill>
              <a:latin typeface="Trebuchet MS"/>
              <a:ea typeface="Trebuchet MS"/>
              <a:cs typeface="Trebuchet MS"/>
              <a:sym typeface="Trebuchet MS"/>
            </a:endParaRPr>
          </a:p>
          <a:p>
            <a:pPr marL="0" lvl="0" indent="0" algn="l" rtl="0">
              <a:spcBef>
                <a:spcPts val="0"/>
              </a:spcBef>
              <a:spcAft>
                <a:spcPts val="1600"/>
              </a:spcAft>
              <a:buNone/>
            </a:pPr>
            <a:endParaRPr/>
          </a:p>
        </p:txBody>
      </p:sp>
      <p:sp>
        <p:nvSpPr>
          <p:cNvPr id="215" name="Google Shape;215;p32"/>
          <p:cNvSpPr txBox="1"/>
          <p:nvPr/>
        </p:nvSpPr>
        <p:spPr>
          <a:xfrm>
            <a:off x="727650" y="3077700"/>
            <a:ext cx="7858800" cy="20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04040"/>
                </a:solidFill>
                <a:latin typeface="Times New Roman"/>
                <a:ea typeface="Times New Roman"/>
                <a:cs typeface="Times New Roman"/>
                <a:sym typeface="Times New Roman"/>
              </a:rPr>
              <a:t>PAGE VALUES:</a:t>
            </a:r>
            <a:endParaRPr/>
          </a:p>
          <a:p>
            <a:pPr marL="457200" lvl="0" indent="-317500" algn="l" rtl="0">
              <a:spcBef>
                <a:spcPts val="100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Distribution range - 0 to 362. </a:t>
            </a:r>
            <a:endParaRPr>
              <a:solidFill>
                <a:srgbClr val="404040"/>
              </a:solidFill>
              <a:latin typeface="Times New Roman"/>
              <a:ea typeface="Times New Roman"/>
              <a:cs typeface="Times New Roman"/>
              <a:sym typeface="Times New Roman"/>
            </a:endParaRPr>
          </a:p>
          <a:p>
            <a:pPr marL="457200" lvl="0" indent="-317500" algn="l" rtl="0">
              <a:spcBef>
                <a:spcPts val="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Skewness - 6.38 - right skewed</a:t>
            </a:r>
            <a:endParaRPr>
              <a:solidFill>
                <a:srgbClr val="404040"/>
              </a:solidFill>
              <a:latin typeface="Times New Roman"/>
              <a:ea typeface="Times New Roman"/>
              <a:cs typeface="Times New Roman"/>
              <a:sym typeface="Times New Roman"/>
            </a:endParaRPr>
          </a:p>
          <a:p>
            <a:pPr marL="457200" lvl="0" indent="-317500" algn="l" rtl="0">
              <a:spcBef>
                <a:spcPts val="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Mean -18.56.</a:t>
            </a:r>
            <a:endParaRPr>
              <a:solidFill>
                <a:srgbClr val="404040"/>
              </a:solidFill>
              <a:latin typeface="Times New Roman"/>
              <a:ea typeface="Times New Roman"/>
              <a:cs typeface="Times New Roman"/>
              <a:sym typeface="Times New Roman"/>
            </a:endParaRPr>
          </a:p>
          <a:p>
            <a:pPr marL="457200" lvl="0" indent="-317500" algn="l" rtl="0">
              <a:spcBef>
                <a:spcPts val="0"/>
              </a:spcBef>
              <a:spcAft>
                <a:spcPts val="0"/>
              </a:spcAft>
              <a:buClr>
                <a:srgbClr val="404040"/>
              </a:buClr>
              <a:buSzPts val="1400"/>
              <a:buFont typeface="Times New Roman"/>
              <a:buAutoNum type="arabicPeriod"/>
            </a:pPr>
            <a:r>
              <a:rPr lang="en">
                <a:solidFill>
                  <a:srgbClr val="404040"/>
                </a:solidFill>
                <a:latin typeface="Times New Roman"/>
                <a:ea typeface="Times New Roman"/>
                <a:cs typeface="Times New Roman"/>
                <a:sym typeface="Times New Roman"/>
              </a:rPr>
              <a:t>Kurtosis - 65.63 - heavier weight in the tails - Leptokurtic distribution.</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659200" y="616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62626"/>
              </a:buClr>
              <a:buSzPts val="2800"/>
              <a:buFont typeface="Times New Roman"/>
              <a:buNone/>
            </a:pPr>
            <a:r>
              <a:rPr lang="en" sz="2800" dirty="0">
                <a:solidFill>
                  <a:srgbClr val="262626"/>
                </a:solidFill>
                <a:latin typeface="Times New Roman" pitchFamily="18" charset="0"/>
                <a:ea typeface="Times New Roman"/>
                <a:cs typeface="Times New Roman" pitchFamily="18" charset="0"/>
                <a:sym typeface="Times New Roman"/>
              </a:rPr>
              <a:t>Table Of Contents</a:t>
            </a:r>
            <a:endParaRPr sz="3600" b="0" dirty="0">
              <a:solidFill>
                <a:srgbClr val="90C226"/>
              </a:solidFill>
              <a:latin typeface="Times New Roman" pitchFamily="18" charset="0"/>
              <a:ea typeface="Trebuchet MS"/>
              <a:cs typeface="Times New Roman" pitchFamily="18" charset="0"/>
              <a:sym typeface="Trebuchet MS"/>
            </a:endParaRPr>
          </a:p>
          <a:p>
            <a:pPr marL="0" lvl="0" indent="0" algn="l" rtl="0">
              <a:spcBef>
                <a:spcPts val="0"/>
              </a:spcBef>
              <a:spcAft>
                <a:spcPts val="0"/>
              </a:spcAft>
              <a:buNone/>
            </a:pPr>
            <a:endParaRPr dirty="0">
              <a:latin typeface="Times New Roman" pitchFamily="18" charset="0"/>
              <a:cs typeface="Times New Roman" pitchFamily="18" charset="0"/>
            </a:endParaRPr>
          </a:p>
        </p:txBody>
      </p:sp>
      <p:sp>
        <p:nvSpPr>
          <p:cNvPr id="94" name="Google Shape;94;p14"/>
          <p:cNvSpPr txBox="1">
            <a:spLocks noGrp="1"/>
          </p:cNvSpPr>
          <p:nvPr>
            <p:ph type="body" idx="1"/>
          </p:nvPr>
        </p:nvSpPr>
        <p:spPr>
          <a:xfrm>
            <a:off x="659200" y="1303662"/>
            <a:ext cx="7688700" cy="3696000"/>
          </a:xfrm>
          <a:prstGeom prst="rect">
            <a:avLst/>
          </a:prstGeom>
        </p:spPr>
        <p:txBody>
          <a:bodyPr spcFirstLastPara="1" wrap="square" lIns="91425" tIns="91425" rIns="91425" bIns="91425" anchor="t" anchorCtr="0">
            <a:noAutofit/>
          </a:bodyPr>
          <a:lstStyle/>
          <a:p>
            <a:pPr marL="457200" lvl="0" indent="-374650" algn="l" rtl="0">
              <a:lnSpc>
                <a:spcPct val="100000"/>
              </a:lnSpc>
              <a:spcBef>
                <a:spcPts val="0"/>
              </a:spcBef>
              <a:spcAft>
                <a:spcPts val="0"/>
              </a:spcAft>
              <a:buClr>
                <a:srgbClr val="404040"/>
              </a:buClr>
              <a:buSzPts val="2300"/>
              <a:buFont typeface="Times New Roman"/>
              <a:buAutoNum type="arabicPeriod"/>
            </a:pPr>
            <a:r>
              <a:rPr lang="en" sz="2300" dirty="0">
                <a:solidFill>
                  <a:srgbClr val="404040"/>
                </a:solidFill>
                <a:latin typeface="Times New Roman" pitchFamily="18" charset="0"/>
                <a:ea typeface="Times New Roman"/>
                <a:cs typeface="Times New Roman" pitchFamily="18" charset="0"/>
                <a:sym typeface="Times New Roman"/>
              </a:rPr>
              <a:t>Introduction</a:t>
            </a:r>
            <a:endParaRPr sz="2300" dirty="0">
              <a:solidFill>
                <a:srgbClr val="404040"/>
              </a:solidFill>
              <a:latin typeface="Times New Roman" pitchFamily="18" charset="0"/>
              <a:ea typeface="Times New Roman"/>
              <a:cs typeface="Times New Roman" pitchFamily="18" charset="0"/>
              <a:sym typeface="Times New Roman"/>
            </a:endParaRPr>
          </a:p>
          <a:p>
            <a:pPr marL="457200" lvl="0" indent="-374650" algn="l" rtl="0">
              <a:lnSpc>
                <a:spcPct val="100000"/>
              </a:lnSpc>
              <a:spcBef>
                <a:spcPts val="0"/>
              </a:spcBef>
              <a:spcAft>
                <a:spcPts val="0"/>
              </a:spcAft>
              <a:buClr>
                <a:srgbClr val="404040"/>
              </a:buClr>
              <a:buSzPts val="2300"/>
              <a:buFont typeface="Times New Roman"/>
              <a:buAutoNum type="arabicPeriod"/>
            </a:pPr>
            <a:r>
              <a:rPr lang="en" sz="2300" dirty="0">
                <a:solidFill>
                  <a:srgbClr val="404040"/>
                </a:solidFill>
                <a:latin typeface="Times New Roman" pitchFamily="18" charset="0"/>
                <a:ea typeface="Times New Roman"/>
                <a:cs typeface="Times New Roman" pitchFamily="18" charset="0"/>
                <a:sym typeface="Times New Roman"/>
              </a:rPr>
              <a:t>Problem Statement</a:t>
            </a:r>
            <a:endParaRPr sz="2300" dirty="0">
              <a:solidFill>
                <a:srgbClr val="404040"/>
              </a:solidFill>
              <a:latin typeface="Times New Roman" pitchFamily="18" charset="0"/>
              <a:ea typeface="Trebuchet MS"/>
              <a:cs typeface="Times New Roman" pitchFamily="18" charset="0"/>
              <a:sym typeface="Trebuchet MS"/>
            </a:endParaRPr>
          </a:p>
          <a:p>
            <a:pPr marL="457200" lvl="0" indent="-374650" algn="l" rtl="0">
              <a:lnSpc>
                <a:spcPct val="100000"/>
              </a:lnSpc>
              <a:spcBef>
                <a:spcPts val="0"/>
              </a:spcBef>
              <a:spcAft>
                <a:spcPts val="0"/>
              </a:spcAft>
              <a:buClr>
                <a:srgbClr val="404040"/>
              </a:buClr>
              <a:buSzPts val="2300"/>
              <a:buFont typeface="Times New Roman"/>
              <a:buAutoNum type="arabicPeriod"/>
            </a:pPr>
            <a:r>
              <a:rPr lang="en" sz="2300" dirty="0">
                <a:solidFill>
                  <a:srgbClr val="404040"/>
                </a:solidFill>
                <a:latin typeface="Times New Roman" pitchFamily="18" charset="0"/>
                <a:ea typeface="Times New Roman"/>
                <a:cs typeface="Times New Roman" pitchFamily="18" charset="0"/>
                <a:sym typeface="Times New Roman"/>
              </a:rPr>
              <a:t>Dataset Description	</a:t>
            </a:r>
            <a:endParaRPr sz="2300" dirty="0">
              <a:solidFill>
                <a:srgbClr val="404040"/>
              </a:solidFill>
              <a:latin typeface="Times New Roman" pitchFamily="18" charset="0"/>
              <a:ea typeface="Trebuchet MS"/>
              <a:cs typeface="Times New Roman" pitchFamily="18" charset="0"/>
              <a:sym typeface="Trebuchet MS"/>
            </a:endParaRPr>
          </a:p>
          <a:p>
            <a:pPr marL="457200" lvl="0" indent="-374650" algn="l" rtl="0">
              <a:lnSpc>
                <a:spcPct val="100000"/>
              </a:lnSpc>
              <a:spcBef>
                <a:spcPts val="0"/>
              </a:spcBef>
              <a:spcAft>
                <a:spcPts val="0"/>
              </a:spcAft>
              <a:buClr>
                <a:srgbClr val="404040"/>
              </a:buClr>
              <a:buSzPts val="2300"/>
              <a:buFont typeface="Times New Roman"/>
              <a:buAutoNum type="arabicPeriod"/>
            </a:pPr>
            <a:r>
              <a:rPr lang="en" sz="2300" dirty="0">
                <a:solidFill>
                  <a:srgbClr val="404040"/>
                </a:solidFill>
                <a:latin typeface="Times New Roman" pitchFamily="18" charset="0"/>
                <a:ea typeface="Times New Roman"/>
                <a:cs typeface="Times New Roman" pitchFamily="18" charset="0"/>
                <a:sym typeface="Times New Roman"/>
              </a:rPr>
              <a:t>Exploratory Data Analysis </a:t>
            </a:r>
            <a:endParaRPr sz="2300" dirty="0">
              <a:solidFill>
                <a:srgbClr val="404040"/>
              </a:solidFill>
              <a:latin typeface="Times New Roman" pitchFamily="18" charset="0"/>
              <a:ea typeface="Trebuchet MS"/>
              <a:cs typeface="Times New Roman" pitchFamily="18" charset="0"/>
              <a:sym typeface="Trebuchet MS"/>
            </a:endParaRPr>
          </a:p>
          <a:p>
            <a:pPr marL="457200" lvl="0" indent="-374650" algn="l" rtl="0">
              <a:lnSpc>
                <a:spcPct val="100000"/>
              </a:lnSpc>
              <a:spcBef>
                <a:spcPts val="0"/>
              </a:spcBef>
              <a:spcAft>
                <a:spcPts val="0"/>
              </a:spcAft>
              <a:buClr>
                <a:srgbClr val="404040"/>
              </a:buClr>
              <a:buSzPts val="2300"/>
              <a:buFont typeface="Times New Roman"/>
              <a:buAutoNum type="arabicPeriod"/>
            </a:pPr>
            <a:r>
              <a:rPr lang="en" sz="2300" dirty="0">
                <a:solidFill>
                  <a:srgbClr val="404040"/>
                </a:solidFill>
                <a:latin typeface="Times New Roman" pitchFamily="18" charset="0"/>
                <a:ea typeface="Times New Roman"/>
                <a:cs typeface="Times New Roman" pitchFamily="18" charset="0"/>
                <a:sym typeface="Times New Roman"/>
              </a:rPr>
              <a:t>Feature Engineering </a:t>
            </a:r>
            <a:endParaRPr sz="2300" dirty="0">
              <a:solidFill>
                <a:srgbClr val="404040"/>
              </a:solidFill>
              <a:latin typeface="Times New Roman" pitchFamily="18" charset="0"/>
              <a:ea typeface="Trebuchet MS"/>
              <a:cs typeface="Times New Roman" pitchFamily="18" charset="0"/>
              <a:sym typeface="Trebuchet MS"/>
            </a:endParaRPr>
          </a:p>
          <a:p>
            <a:pPr lvl="0" indent="-374650">
              <a:lnSpc>
                <a:spcPct val="100000"/>
              </a:lnSpc>
              <a:buClr>
                <a:srgbClr val="404040"/>
              </a:buClr>
              <a:buSzPts val="2300"/>
              <a:buFont typeface="Times New Roman"/>
              <a:buAutoNum type="arabicPeriod"/>
            </a:pPr>
            <a:r>
              <a:rPr lang="en" sz="2300" dirty="0">
                <a:solidFill>
                  <a:srgbClr val="404040"/>
                </a:solidFill>
                <a:latin typeface="Times New Roman" pitchFamily="18" charset="0"/>
                <a:ea typeface="Times New Roman"/>
                <a:cs typeface="Times New Roman" pitchFamily="18" charset="0"/>
                <a:sym typeface="Times New Roman"/>
              </a:rPr>
              <a:t>Clustering</a:t>
            </a:r>
            <a:endParaRPr sz="2300" dirty="0">
              <a:solidFill>
                <a:srgbClr val="404040"/>
              </a:solidFill>
              <a:latin typeface="Times New Roman" pitchFamily="18" charset="0"/>
              <a:ea typeface="Trebuchet MS"/>
              <a:cs typeface="Times New Roman" pitchFamily="18" charset="0"/>
              <a:sym typeface="Trebuchet MS"/>
            </a:endParaRPr>
          </a:p>
          <a:p>
            <a:pPr indent="-374650">
              <a:lnSpc>
                <a:spcPct val="100000"/>
              </a:lnSpc>
              <a:buClr>
                <a:srgbClr val="404040"/>
              </a:buClr>
              <a:buSzPts val="2300"/>
              <a:buFont typeface="Times New Roman"/>
              <a:buAutoNum type="arabicPeriod"/>
            </a:pPr>
            <a:r>
              <a:rPr lang="en-US" sz="2300" dirty="0">
                <a:solidFill>
                  <a:srgbClr val="404040"/>
                </a:solidFill>
                <a:latin typeface="Times New Roman" pitchFamily="18" charset="0"/>
                <a:ea typeface="Times New Roman"/>
                <a:cs typeface="Times New Roman" pitchFamily="18" charset="0"/>
                <a:sym typeface="Times New Roman"/>
              </a:rPr>
              <a:t>Model Assumptions and Base Model</a:t>
            </a:r>
            <a:endParaRPr lang="en" sz="2300" dirty="0">
              <a:solidFill>
                <a:srgbClr val="404040"/>
              </a:solidFill>
              <a:latin typeface="Times New Roman" pitchFamily="18" charset="0"/>
              <a:ea typeface="Times New Roman"/>
              <a:cs typeface="Times New Roman" pitchFamily="18" charset="0"/>
              <a:sym typeface="Times New Roman"/>
            </a:endParaRPr>
          </a:p>
          <a:p>
            <a:pPr lvl="0" indent="-374650">
              <a:lnSpc>
                <a:spcPct val="100000"/>
              </a:lnSpc>
              <a:buClr>
                <a:srgbClr val="404040"/>
              </a:buClr>
              <a:buSzPts val="2300"/>
              <a:buFont typeface="Times New Roman"/>
              <a:buAutoNum type="arabicPeriod"/>
            </a:pPr>
            <a:r>
              <a:rPr lang="en-US" sz="2300" dirty="0">
                <a:solidFill>
                  <a:srgbClr val="404040"/>
                </a:solidFill>
                <a:latin typeface="Times New Roman" pitchFamily="18" charset="0"/>
                <a:ea typeface="Times New Roman"/>
                <a:cs typeface="Times New Roman" pitchFamily="18" charset="0"/>
                <a:sym typeface="Times New Roman"/>
              </a:rPr>
              <a:t>Model evaluation and insights</a:t>
            </a:r>
          </a:p>
          <a:p>
            <a:pPr lvl="0" indent="-374650">
              <a:lnSpc>
                <a:spcPct val="100000"/>
              </a:lnSpc>
              <a:buClr>
                <a:srgbClr val="404040"/>
              </a:buClr>
              <a:buSzPts val="2300"/>
              <a:buFont typeface="Times New Roman"/>
              <a:buAutoNum type="arabicPeriod"/>
            </a:pPr>
            <a:r>
              <a:rPr lang="en-US" sz="2300" dirty="0">
                <a:solidFill>
                  <a:srgbClr val="404040"/>
                </a:solidFill>
                <a:latin typeface="Times New Roman" pitchFamily="18" charset="0"/>
                <a:ea typeface="Times New Roman"/>
                <a:cs typeface="Times New Roman" pitchFamily="18" charset="0"/>
                <a:sym typeface="Times New Roman"/>
              </a:rPr>
              <a:t>Business insights</a:t>
            </a:r>
          </a:p>
          <a:p>
            <a:pPr lvl="0" indent="-374650">
              <a:lnSpc>
                <a:spcPct val="100000"/>
              </a:lnSpc>
              <a:buClr>
                <a:srgbClr val="404040"/>
              </a:buClr>
              <a:buSzPts val="2300"/>
              <a:buFont typeface="Times New Roman"/>
              <a:buAutoNum type="arabicPeriod"/>
            </a:pPr>
            <a:r>
              <a:rPr lang="en-US" sz="2300" dirty="0">
                <a:solidFill>
                  <a:srgbClr val="404040"/>
                </a:solidFill>
                <a:latin typeface="Times New Roman" pitchFamily="18" charset="0"/>
                <a:ea typeface="Times New Roman"/>
                <a:cs typeface="Times New Roman" pitchFamily="18" charset="0"/>
                <a:sym typeface="Times New Roman"/>
              </a:rPr>
              <a:t>Summary table</a:t>
            </a:r>
            <a:endParaRPr sz="2300" dirty="0">
              <a:solidFill>
                <a:srgbClr val="404040"/>
              </a:solidFill>
              <a:latin typeface="Times New Roman" pitchFamily="18" charset="0"/>
              <a:ea typeface="Times New Roman"/>
              <a:cs typeface="Times New Roman" pitchFamily="18" charset="0"/>
              <a:sym typeface="Times New Roman"/>
            </a:endParaRPr>
          </a:p>
          <a:p>
            <a:pPr marL="342900" lvl="0" indent="-200660" algn="l" rtl="0">
              <a:lnSpc>
                <a:spcPct val="100000"/>
              </a:lnSpc>
              <a:spcBef>
                <a:spcPts val="1000"/>
              </a:spcBef>
              <a:spcAft>
                <a:spcPts val="0"/>
              </a:spcAft>
              <a:buClr>
                <a:srgbClr val="90C226"/>
              </a:buClr>
              <a:buSzPts val="2240"/>
              <a:buFont typeface="Noto Sans Symbols"/>
              <a:buNone/>
            </a:pPr>
            <a:endParaRPr sz="1500" dirty="0">
              <a:solidFill>
                <a:srgbClr val="404040"/>
              </a:solidFill>
              <a:latin typeface="Times New Roman"/>
              <a:ea typeface="Times New Roman"/>
              <a:cs typeface="Times New Roman"/>
              <a:sym typeface="Times New Roman"/>
            </a:endParaRPr>
          </a:p>
          <a:p>
            <a:pPr marL="0" lvl="0" indent="0" algn="l" rtl="0">
              <a:spcBef>
                <a:spcPts val="0"/>
              </a:spcBef>
              <a:spcAft>
                <a:spcPts val="1600"/>
              </a:spcAft>
              <a:buNone/>
            </a:pPr>
            <a:endParaRPr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727650" y="573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90C226"/>
              </a:buClr>
              <a:buSzPts val="1600"/>
              <a:buFont typeface="Noto Sans Symbols"/>
              <a:buNone/>
            </a:pPr>
            <a:r>
              <a:rPr lang="en" sz="2000" dirty="0">
                <a:solidFill>
                  <a:srgbClr val="404040"/>
                </a:solidFill>
                <a:latin typeface="Times New Roman"/>
                <a:ea typeface="Times New Roman"/>
                <a:cs typeface="Times New Roman"/>
                <a:sym typeface="Times New Roman"/>
              </a:rPr>
              <a:t>4.3 MULTICOLLINEARITY</a:t>
            </a:r>
            <a:endParaRPr dirty="0"/>
          </a:p>
        </p:txBody>
      </p:sp>
      <p:sp>
        <p:nvSpPr>
          <p:cNvPr id="221" name="Google Shape;221;p33"/>
          <p:cNvSpPr txBox="1">
            <a:spLocks noGrp="1"/>
          </p:cNvSpPr>
          <p:nvPr>
            <p:ph type="body" idx="1"/>
          </p:nvPr>
        </p:nvSpPr>
        <p:spPr>
          <a:xfrm>
            <a:off x="4270350" y="1602075"/>
            <a:ext cx="4146000" cy="1630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Times New Roman"/>
              <a:buAutoNum type="arabicPeriod"/>
            </a:pPr>
            <a:r>
              <a:rPr lang="en" sz="1600" dirty="0">
                <a:solidFill>
                  <a:srgbClr val="000000"/>
                </a:solidFill>
                <a:latin typeface="Times New Roman"/>
                <a:ea typeface="Times New Roman"/>
                <a:cs typeface="Times New Roman"/>
                <a:sym typeface="Times New Roman"/>
              </a:rPr>
              <a:t>From the table, it is evident that </a:t>
            </a:r>
            <a:r>
              <a:rPr lang="en" sz="1600" b="1" dirty="0">
                <a:solidFill>
                  <a:srgbClr val="000000"/>
                </a:solidFill>
                <a:latin typeface="Times New Roman"/>
                <a:ea typeface="Times New Roman"/>
                <a:cs typeface="Times New Roman"/>
                <a:sym typeface="Times New Roman"/>
              </a:rPr>
              <a:t>ExitRates</a:t>
            </a:r>
            <a:r>
              <a:rPr lang="en" sz="1600" dirty="0">
                <a:solidFill>
                  <a:srgbClr val="000000"/>
                </a:solidFill>
                <a:latin typeface="Times New Roman"/>
                <a:ea typeface="Times New Roman"/>
                <a:cs typeface="Times New Roman"/>
                <a:sym typeface="Times New Roman"/>
              </a:rPr>
              <a:t> has multicollinearity effect on the variables.</a:t>
            </a:r>
          </a:p>
          <a:p>
            <a:pPr marL="457200" lvl="0" indent="-330200" algn="l" rtl="0">
              <a:lnSpc>
                <a:spcPct val="100000"/>
              </a:lnSpc>
              <a:spcBef>
                <a:spcPts val="0"/>
              </a:spcBef>
              <a:spcAft>
                <a:spcPts val="0"/>
              </a:spcAft>
              <a:buClr>
                <a:srgbClr val="000000"/>
              </a:buClr>
              <a:buSzPts val="1600"/>
              <a:buNone/>
            </a:pPr>
            <a:r>
              <a:rPr lang="en" sz="1600" dirty="0">
                <a:solidFill>
                  <a:srgbClr val="000000"/>
                </a:solidFill>
                <a:latin typeface="Times New Roman"/>
                <a:ea typeface="Times New Roman"/>
                <a:cs typeface="Times New Roman"/>
                <a:sym typeface="Times New Roman"/>
              </a:rPr>
              <a:t> </a:t>
            </a:r>
            <a:endParaRPr sz="1600" dirty="0">
              <a:solidFill>
                <a:srgbClr val="00000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000000"/>
              </a:buClr>
              <a:buSzPts val="1600"/>
              <a:buNone/>
            </a:pPr>
            <a:r>
              <a:rPr lang="en-US" sz="1600" dirty="0">
                <a:solidFill>
                  <a:srgbClr val="000000"/>
                </a:solidFill>
                <a:latin typeface="Times New Roman"/>
                <a:ea typeface="Times New Roman"/>
                <a:cs typeface="Times New Roman"/>
                <a:sym typeface="Times New Roman"/>
              </a:rPr>
              <a:t>2.    As a result, </a:t>
            </a:r>
            <a:r>
              <a:rPr lang="en-US" sz="1600" dirty="0" err="1">
                <a:solidFill>
                  <a:srgbClr val="000000"/>
                </a:solidFill>
                <a:latin typeface="Times New Roman"/>
                <a:ea typeface="Times New Roman"/>
                <a:cs typeface="Times New Roman"/>
                <a:sym typeface="Times New Roman"/>
              </a:rPr>
              <a:t>ExitRates</a:t>
            </a:r>
            <a:r>
              <a:rPr lang="en-US" sz="1600" dirty="0">
                <a:solidFill>
                  <a:srgbClr val="000000"/>
                </a:solidFill>
                <a:latin typeface="Times New Roman"/>
                <a:ea typeface="Times New Roman"/>
                <a:cs typeface="Times New Roman"/>
                <a:sym typeface="Times New Roman"/>
              </a:rPr>
              <a:t> feature will be removed for further work. </a:t>
            </a:r>
            <a:endParaRPr sz="1400" dirty="0">
              <a:solidFill>
                <a:srgbClr val="000000"/>
              </a:solidFill>
              <a:latin typeface="Arial"/>
              <a:ea typeface="Arial"/>
              <a:cs typeface="Arial"/>
              <a:sym typeface="Arial"/>
            </a:endParaRPr>
          </a:p>
          <a:p>
            <a:pPr marL="457200" lvl="0" indent="0" algn="l" rtl="0">
              <a:spcBef>
                <a:spcPts val="0"/>
              </a:spcBef>
              <a:spcAft>
                <a:spcPts val="1600"/>
              </a:spcAft>
              <a:buNone/>
            </a:pPr>
            <a:endParaRPr dirty="0"/>
          </a:p>
        </p:txBody>
      </p:sp>
      <p:pic>
        <p:nvPicPr>
          <p:cNvPr id="5" name="Picture 4" descr="Screenshot (333).png"/>
          <p:cNvPicPr>
            <a:picLocks noChangeAspect="1"/>
          </p:cNvPicPr>
          <p:nvPr/>
        </p:nvPicPr>
        <p:blipFill>
          <a:blip r:embed="rId3"/>
          <a:stretch>
            <a:fillRect/>
          </a:stretch>
        </p:blipFill>
        <p:spPr>
          <a:xfrm>
            <a:off x="1160303" y="1671474"/>
            <a:ext cx="2276793" cy="233395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727650" y="545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90C226"/>
              </a:buClr>
              <a:buSzPts val="1600"/>
              <a:buFont typeface="Noto Sans Symbols"/>
              <a:buNone/>
            </a:pPr>
            <a:r>
              <a:rPr lang="en" sz="2000" dirty="0">
                <a:solidFill>
                  <a:srgbClr val="404040"/>
                </a:solidFill>
                <a:latin typeface="Times New Roman"/>
                <a:ea typeface="Times New Roman"/>
                <a:cs typeface="Times New Roman"/>
                <a:sym typeface="Times New Roman"/>
              </a:rPr>
              <a:t>4.4 OUTLIERS AND ITS TREATMENT </a:t>
            </a:r>
            <a:endParaRPr sz="1800" b="0" dirty="0">
              <a:solidFill>
                <a:srgbClr val="404040"/>
              </a:solidFill>
              <a:latin typeface="Trebuchet MS"/>
              <a:ea typeface="Trebuchet MS"/>
              <a:cs typeface="Trebuchet MS"/>
              <a:sym typeface="Trebuchet MS"/>
            </a:endParaRPr>
          </a:p>
          <a:p>
            <a:pPr marL="0" lvl="0" indent="0" algn="l" rtl="0">
              <a:spcBef>
                <a:spcPts val="0"/>
              </a:spcBef>
              <a:spcAft>
                <a:spcPts val="0"/>
              </a:spcAft>
              <a:buNone/>
            </a:pPr>
            <a:endParaRPr dirty="0"/>
          </a:p>
        </p:txBody>
      </p:sp>
      <p:sp>
        <p:nvSpPr>
          <p:cNvPr id="228" name="Google Shape;228;p34"/>
          <p:cNvSpPr txBox="1">
            <a:spLocks noGrp="1"/>
          </p:cNvSpPr>
          <p:nvPr>
            <p:ph type="body" idx="1"/>
          </p:nvPr>
        </p:nvSpPr>
        <p:spPr>
          <a:xfrm>
            <a:off x="4750000" y="1433425"/>
            <a:ext cx="3668100" cy="3457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Times New Roman"/>
              <a:buAutoNum type="arabicPeriod"/>
            </a:pPr>
            <a:r>
              <a:rPr lang="en" sz="1600" dirty="0">
                <a:solidFill>
                  <a:srgbClr val="000000"/>
                </a:solidFill>
                <a:latin typeface="Times New Roman"/>
                <a:ea typeface="Times New Roman"/>
                <a:cs typeface="Times New Roman"/>
                <a:sym typeface="Times New Roman"/>
              </a:rPr>
              <a:t>ExitRates and BounceRates have outliers more than 5% of the data. </a:t>
            </a:r>
            <a:endParaRPr sz="1600" dirty="0">
              <a:solidFill>
                <a:srgbClr val="00000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000000"/>
              </a:buClr>
              <a:buSzPts val="1600"/>
              <a:buFont typeface="Times New Roman"/>
              <a:buAutoNum type="arabicPeriod"/>
            </a:pPr>
            <a:r>
              <a:rPr lang="en" sz="1600" dirty="0">
                <a:solidFill>
                  <a:srgbClr val="000000"/>
                </a:solidFill>
                <a:latin typeface="Times New Roman"/>
                <a:ea typeface="Times New Roman"/>
                <a:cs typeface="Times New Roman"/>
                <a:sym typeface="Times New Roman"/>
              </a:rPr>
              <a:t>Hence, the outliers in these variables can be referred to extreme values which can be transformed or be imputed with median of the variables. </a:t>
            </a:r>
            <a:endParaRPr sz="1600" dirty="0">
              <a:solidFill>
                <a:srgbClr val="00000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000000"/>
              </a:buClr>
              <a:buSzPts val="1600"/>
              <a:buFont typeface="Times New Roman"/>
              <a:buAutoNum type="arabicPeriod"/>
            </a:pPr>
            <a:r>
              <a:rPr lang="en" sz="1600" dirty="0">
                <a:solidFill>
                  <a:srgbClr val="000000"/>
                </a:solidFill>
                <a:latin typeface="Times New Roman"/>
                <a:ea typeface="Times New Roman"/>
                <a:cs typeface="Times New Roman"/>
                <a:sym typeface="Times New Roman"/>
              </a:rPr>
              <a:t>The other variable outliers can be negotiated as the number of outliers is negligible compared to the whole data.</a:t>
            </a:r>
            <a:endParaRPr sz="1400" dirty="0">
              <a:solidFill>
                <a:srgbClr val="000000"/>
              </a:solidFill>
              <a:latin typeface="Arial"/>
              <a:ea typeface="Arial"/>
              <a:cs typeface="Arial"/>
              <a:sym typeface="Arial"/>
            </a:endParaRPr>
          </a:p>
          <a:p>
            <a:pPr marL="45720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ADAE90EF-B73B-48CB-81C4-BD774BD24279}"/>
              </a:ext>
            </a:extLst>
          </p:cNvPr>
          <p:cNvPicPr>
            <a:picLocks noChangeAspect="1"/>
          </p:cNvPicPr>
          <p:nvPr/>
        </p:nvPicPr>
        <p:blipFill>
          <a:blip r:embed="rId3"/>
          <a:stretch>
            <a:fillRect/>
          </a:stretch>
        </p:blipFill>
        <p:spPr>
          <a:xfrm>
            <a:off x="155545" y="1499119"/>
            <a:ext cx="4594455" cy="31654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727650" y="545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000"/>
              <a:buFont typeface="Times New Roman"/>
              <a:buNone/>
            </a:pPr>
            <a:r>
              <a:rPr lang="en" sz="2000" dirty="0">
                <a:solidFill>
                  <a:srgbClr val="000000"/>
                </a:solidFill>
                <a:latin typeface="Times New Roman"/>
                <a:ea typeface="Times New Roman"/>
                <a:cs typeface="Times New Roman"/>
                <a:sym typeface="Times New Roman"/>
              </a:rPr>
              <a:t>4.5 CLASS IMBALANCE AND ITS TREATMENT</a:t>
            </a:r>
            <a:endParaRPr sz="1400" b="0" dirty="0">
              <a:solidFill>
                <a:srgbClr val="000000"/>
              </a:solidFill>
              <a:latin typeface="Arial"/>
              <a:ea typeface="Arial"/>
              <a:cs typeface="Arial"/>
              <a:sym typeface="Arial"/>
            </a:endParaRPr>
          </a:p>
          <a:p>
            <a:pPr marL="0" lvl="0" indent="0" algn="l" rtl="0">
              <a:spcBef>
                <a:spcPts val="0"/>
              </a:spcBef>
              <a:spcAft>
                <a:spcPts val="0"/>
              </a:spcAft>
              <a:buNone/>
            </a:pPr>
            <a:endParaRPr dirty="0"/>
          </a:p>
        </p:txBody>
      </p:sp>
      <p:sp>
        <p:nvSpPr>
          <p:cNvPr id="235" name="Google Shape;235;p35"/>
          <p:cNvSpPr txBox="1">
            <a:spLocks noGrp="1"/>
          </p:cNvSpPr>
          <p:nvPr>
            <p:ph type="body" idx="1"/>
          </p:nvPr>
        </p:nvSpPr>
        <p:spPr>
          <a:xfrm>
            <a:off x="4640433" y="987239"/>
            <a:ext cx="3626100" cy="941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Times New Roman"/>
              <a:buAutoNum type="arabicPeriod"/>
            </a:pPr>
            <a:r>
              <a:rPr lang="en" sz="1600" dirty="0">
                <a:solidFill>
                  <a:srgbClr val="000000"/>
                </a:solidFill>
                <a:latin typeface="Times New Roman"/>
                <a:ea typeface="Times New Roman"/>
                <a:cs typeface="Times New Roman"/>
                <a:sym typeface="Times New Roman"/>
              </a:rPr>
              <a:t>84.5% - ‘False’ category(10422)</a:t>
            </a:r>
            <a:endParaRPr sz="1600" dirty="0">
              <a:solidFill>
                <a:srgbClr val="00000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000000"/>
              </a:buClr>
              <a:buSzPts val="1600"/>
              <a:buFont typeface="Times New Roman"/>
              <a:buAutoNum type="arabicPeriod"/>
            </a:pPr>
            <a:r>
              <a:rPr lang="en" sz="1600" dirty="0">
                <a:solidFill>
                  <a:srgbClr val="000000"/>
                </a:solidFill>
                <a:latin typeface="Times New Roman"/>
                <a:ea typeface="Times New Roman"/>
                <a:cs typeface="Times New Roman"/>
                <a:sym typeface="Times New Roman"/>
              </a:rPr>
              <a:t>15.5% - ‘True’ category(1908)</a:t>
            </a:r>
            <a:endParaRPr dirty="0"/>
          </a:p>
        </p:txBody>
      </p:sp>
      <p:pic>
        <p:nvPicPr>
          <p:cNvPr id="3" name="Picture 2">
            <a:extLst>
              <a:ext uri="{FF2B5EF4-FFF2-40B4-BE49-F238E27FC236}">
                <a16:creationId xmlns:a16="http://schemas.microsoft.com/office/drawing/2014/main" id="{1411A6FF-5338-47C6-9A08-0B63A6EF414D}"/>
              </a:ext>
            </a:extLst>
          </p:cNvPr>
          <p:cNvPicPr>
            <a:picLocks noChangeAspect="1"/>
          </p:cNvPicPr>
          <p:nvPr/>
        </p:nvPicPr>
        <p:blipFill>
          <a:blip r:embed="rId3"/>
          <a:stretch>
            <a:fillRect/>
          </a:stretch>
        </p:blipFill>
        <p:spPr>
          <a:xfrm>
            <a:off x="97254" y="1231109"/>
            <a:ext cx="3840707" cy="3366666"/>
          </a:xfrm>
          <a:prstGeom prst="rect">
            <a:avLst/>
          </a:prstGeom>
        </p:spPr>
      </p:pic>
      <p:sp>
        <p:nvSpPr>
          <p:cNvPr id="5" name="Google Shape;241;p36">
            <a:extLst>
              <a:ext uri="{FF2B5EF4-FFF2-40B4-BE49-F238E27FC236}">
                <a16:creationId xmlns:a16="http://schemas.microsoft.com/office/drawing/2014/main" id="{6D6BC00A-B5CD-41B2-9065-5E05499ADCE8}"/>
              </a:ext>
            </a:extLst>
          </p:cNvPr>
          <p:cNvSpPr txBox="1">
            <a:spLocks/>
          </p:cNvSpPr>
          <p:nvPr/>
        </p:nvSpPr>
        <p:spPr>
          <a:xfrm>
            <a:off x="3834624" y="1754553"/>
            <a:ext cx="4655940" cy="3615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indent="-355600">
              <a:lnSpc>
                <a:spcPct val="100000"/>
              </a:lnSpc>
              <a:buClr>
                <a:srgbClr val="404040"/>
              </a:buClr>
              <a:buSzPts val="2000"/>
              <a:buFont typeface="Arial" panose="020B0604020202020204" pitchFamily="34" charset="0"/>
              <a:buChar char="•"/>
            </a:pPr>
            <a:r>
              <a:rPr lang="en-US" sz="1600" dirty="0">
                <a:solidFill>
                  <a:srgbClr val="404040"/>
                </a:solidFill>
                <a:latin typeface="Times New Roman"/>
                <a:ea typeface="Times New Roman"/>
                <a:cs typeface="Times New Roman"/>
                <a:sym typeface="Times New Roman"/>
              </a:rPr>
              <a:t>Major problem - it creates a bias towards the majority class and result in poor overall performance of the model. </a:t>
            </a:r>
          </a:p>
          <a:p>
            <a:pPr marL="101600" indent="0">
              <a:lnSpc>
                <a:spcPct val="100000"/>
              </a:lnSpc>
              <a:buClr>
                <a:srgbClr val="404040"/>
              </a:buClr>
              <a:buSzPts val="2000"/>
              <a:buNone/>
            </a:pPr>
            <a:endParaRPr lang="en-US" sz="1600" dirty="0">
              <a:solidFill>
                <a:srgbClr val="404040"/>
              </a:solidFill>
              <a:latin typeface="Times New Roman"/>
              <a:ea typeface="Times New Roman"/>
              <a:cs typeface="Times New Roman"/>
              <a:sym typeface="Times New Roman"/>
            </a:endParaRPr>
          </a:p>
          <a:p>
            <a:pPr indent="-355600">
              <a:lnSpc>
                <a:spcPct val="100000"/>
              </a:lnSpc>
              <a:buClr>
                <a:srgbClr val="404040"/>
              </a:buClr>
              <a:buSzPts val="2000"/>
              <a:buFont typeface="Arial" panose="020B0604020202020204" pitchFamily="34" charset="0"/>
              <a:buChar char="•"/>
            </a:pPr>
            <a:r>
              <a:rPr lang="en-US" sz="1600" dirty="0">
                <a:solidFill>
                  <a:srgbClr val="404040"/>
                </a:solidFill>
                <a:latin typeface="Times New Roman"/>
                <a:ea typeface="Times New Roman"/>
                <a:cs typeface="Times New Roman"/>
                <a:sym typeface="Times New Roman"/>
              </a:rPr>
              <a:t>SMOTE is an oversampling technique to synthesize training samples in the feature space. Based on nearest neighbors judged by Euclidean Distance between data points in feature space.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727650" y="489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000"/>
              <a:buFont typeface="Times New Roman"/>
              <a:buNone/>
            </a:pPr>
            <a:r>
              <a:rPr lang="en" sz="2000">
                <a:solidFill>
                  <a:srgbClr val="000000"/>
                </a:solidFill>
                <a:latin typeface="Times New Roman"/>
                <a:ea typeface="Times New Roman"/>
                <a:cs typeface="Times New Roman"/>
                <a:sym typeface="Times New Roman"/>
              </a:rPr>
              <a:t>5.6 STATISTICAL SIGNIFICANCE OF FEATURES</a:t>
            </a:r>
            <a:endParaRPr sz="3600" b="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247" name="Google Shape;247;p37"/>
          <p:cNvSpPr txBox="1">
            <a:spLocks noGrp="1"/>
          </p:cNvSpPr>
          <p:nvPr>
            <p:ph type="body" idx="1"/>
          </p:nvPr>
        </p:nvSpPr>
        <p:spPr>
          <a:xfrm>
            <a:off x="5466725" y="1419445"/>
            <a:ext cx="3035700" cy="2009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The feature ‘Region’ - statistically insignificant to the target variable.</a:t>
            </a:r>
            <a:endParaRPr sz="1600">
              <a:solidFill>
                <a:srgbClr val="00000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Hence ‘Region’ Feature will not be considered for the model building as they do not affect the target variable. </a:t>
            </a:r>
            <a:endParaRPr/>
          </a:p>
        </p:txBody>
      </p:sp>
      <p:pic>
        <p:nvPicPr>
          <p:cNvPr id="248" name="Google Shape;248;p37"/>
          <p:cNvPicPr preferRelativeResize="0"/>
          <p:nvPr/>
        </p:nvPicPr>
        <p:blipFill rotWithShape="1">
          <a:blip r:embed="rId3">
            <a:alphaModFix/>
          </a:blip>
          <a:srcRect/>
          <a:stretch/>
        </p:blipFill>
        <p:spPr>
          <a:xfrm>
            <a:off x="619325" y="1419375"/>
            <a:ext cx="4580401" cy="3485224"/>
          </a:xfrm>
          <a:prstGeom prst="rect">
            <a:avLst/>
          </a:prstGeom>
          <a:noFill/>
          <a:ln>
            <a:noFill/>
          </a:ln>
        </p:spPr>
      </p:pic>
      <p:sp>
        <p:nvSpPr>
          <p:cNvPr id="249" name="Google Shape;249;p37"/>
          <p:cNvSpPr txBox="1"/>
          <p:nvPr/>
        </p:nvSpPr>
        <p:spPr>
          <a:xfrm>
            <a:off x="5466725" y="3683900"/>
            <a:ext cx="1686300" cy="12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600"/>
              <a:buFont typeface="Times New Roman"/>
              <a:buNone/>
            </a:pPr>
            <a:r>
              <a:rPr lang="en" sz="1600" dirty="0">
                <a:latin typeface="Times New Roman"/>
                <a:ea typeface="Times New Roman"/>
                <a:cs typeface="Times New Roman"/>
                <a:sym typeface="Times New Roman"/>
              </a:rPr>
              <a:t>*- Significant </a:t>
            </a:r>
            <a:endParaRPr dirty="0"/>
          </a:p>
          <a:p>
            <a:pPr marL="0" lvl="0" indent="0" algn="l" rtl="0">
              <a:spcBef>
                <a:spcPts val="0"/>
              </a:spcBef>
              <a:spcAft>
                <a:spcPts val="0"/>
              </a:spcAft>
              <a:buClr>
                <a:srgbClr val="000000"/>
              </a:buClr>
              <a:buSzPts val="1600"/>
              <a:buFont typeface="Times New Roman"/>
              <a:buNone/>
            </a:pPr>
            <a:r>
              <a:rPr lang="en" sz="1600" dirty="0">
                <a:latin typeface="Times New Roman"/>
                <a:ea typeface="Times New Roman"/>
                <a:cs typeface="Times New Roman"/>
                <a:sym typeface="Times New Roman"/>
              </a:rPr>
              <a:t>**- Insignificant</a:t>
            </a:r>
            <a:endParaRPr dirty="0"/>
          </a:p>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546100" y="0"/>
            <a:ext cx="7786344" cy="4828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Times New Roman"/>
              <a:buNone/>
            </a:pPr>
            <a:r>
              <a:rPr lang="en" sz="2800" dirty="0">
                <a:solidFill>
                  <a:srgbClr val="000000"/>
                </a:solidFill>
                <a:latin typeface="Times New Roman"/>
                <a:ea typeface="Times New Roman"/>
                <a:cs typeface="Times New Roman"/>
                <a:sym typeface="Times New Roman"/>
              </a:rPr>
              <a:t>5. FEATURE ENGINEERING </a:t>
            </a:r>
            <a:endParaRPr sz="3600" b="0" dirty="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dirty="0"/>
          </a:p>
        </p:txBody>
      </p:sp>
      <p:sp>
        <p:nvSpPr>
          <p:cNvPr id="6" name="Google Shape;254;p38"/>
          <p:cNvSpPr txBox="1">
            <a:spLocks/>
          </p:cNvSpPr>
          <p:nvPr/>
        </p:nvSpPr>
        <p:spPr>
          <a:xfrm>
            <a:off x="551277" y="482885"/>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buFont typeface="Times New Roman"/>
              <a:buNone/>
            </a:pPr>
            <a:r>
              <a:rPr lang="en-US" sz="2000" dirty="0">
                <a:solidFill>
                  <a:srgbClr val="000000"/>
                </a:solidFill>
                <a:latin typeface="Times New Roman"/>
                <a:ea typeface="Times New Roman"/>
                <a:cs typeface="Times New Roman"/>
                <a:sym typeface="Times New Roman"/>
              </a:rPr>
              <a:t>5.1 TRANSFORMATIONS:-</a:t>
            </a:r>
            <a:endParaRPr lang="en-US" sz="3600" b="0" dirty="0">
              <a:solidFill>
                <a:srgbClr val="90C226"/>
              </a:solidFill>
              <a:latin typeface="Trebuchet MS"/>
              <a:ea typeface="Trebuchet MS"/>
              <a:cs typeface="Trebuchet MS"/>
              <a:sym typeface="Trebuchet MS"/>
            </a:endParaRPr>
          </a:p>
          <a:p>
            <a:endParaRPr lang="en-US" dirty="0"/>
          </a:p>
        </p:txBody>
      </p:sp>
      <p:pic>
        <p:nvPicPr>
          <p:cNvPr id="5" name="Picture 4" descr="Screenshot (337).png"/>
          <p:cNvPicPr>
            <a:picLocks noChangeAspect="1"/>
          </p:cNvPicPr>
          <p:nvPr/>
        </p:nvPicPr>
        <p:blipFill>
          <a:blip r:embed="rId3"/>
          <a:stretch>
            <a:fillRect/>
          </a:stretch>
        </p:blipFill>
        <p:spPr>
          <a:xfrm>
            <a:off x="2451100" y="1270876"/>
            <a:ext cx="3573814" cy="35062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5;p38"/>
          <p:cNvSpPr txBox="1">
            <a:spLocks noGrp="1"/>
          </p:cNvSpPr>
          <p:nvPr>
            <p:ph type="body" idx="1"/>
          </p:nvPr>
        </p:nvSpPr>
        <p:spPr>
          <a:xfrm>
            <a:off x="727650" y="1099335"/>
            <a:ext cx="7688700" cy="3065979"/>
          </a:xfrm>
          <a:prstGeom prst="rect">
            <a:avLst/>
          </a:prstGeom>
        </p:spPr>
        <p:txBody>
          <a:bodyPr spcFirstLastPara="1" wrap="square" lIns="91425" tIns="91425" rIns="91425" bIns="91425" anchor="t" anchorCtr="0">
            <a:noAutofit/>
          </a:bodyPr>
          <a:lstStyle/>
          <a:p>
            <a:pPr marL="342900" lvl="0" indent="-342900" algn="l" rtl="0">
              <a:lnSpc>
                <a:spcPct val="100000"/>
              </a:lnSpc>
              <a:spcBef>
                <a:spcPts val="1000"/>
              </a:spcBef>
              <a:spcAft>
                <a:spcPts val="0"/>
              </a:spcAft>
              <a:buClr>
                <a:srgbClr val="90C226"/>
              </a:buClr>
              <a:buSzPts val="1600"/>
              <a:buFont typeface="Noto Sans Symbols"/>
              <a:buNone/>
            </a:pPr>
            <a:r>
              <a:rPr lang="en" sz="1800" b="1" dirty="0">
                <a:solidFill>
                  <a:srgbClr val="404040"/>
                </a:solidFill>
                <a:latin typeface="Times New Roman"/>
                <a:ea typeface="Times New Roman"/>
                <a:cs typeface="Times New Roman"/>
                <a:sym typeface="Times New Roman"/>
              </a:rPr>
              <a:t>5.1.1</a:t>
            </a:r>
            <a:r>
              <a:rPr lang="en" sz="1600" dirty="0">
                <a:solidFill>
                  <a:srgbClr val="404040"/>
                </a:solidFill>
                <a:latin typeface="Times New Roman"/>
                <a:ea typeface="Times New Roman"/>
                <a:cs typeface="Times New Roman"/>
                <a:sym typeface="Times New Roman"/>
              </a:rPr>
              <a:t>. </a:t>
            </a:r>
            <a:r>
              <a:rPr lang="en" sz="1600" b="1" dirty="0">
                <a:solidFill>
                  <a:srgbClr val="54A021"/>
                </a:solidFill>
                <a:latin typeface="Times New Roman"/>
                <a:ea typeface="Times New Roman"/>
                <a:cs typeface="Times New Roman"/>
                <a:sym typeface="Times New Roman"/>
              </a:rPr>
              <a:t>TRANSFORMATION OF NUMERICAL FEATURES</a:t>
            </a:r>
            <a:r>
              <a:rPr lang="en" sz="1800" b="1" dirty="0">
                <a:solidFill>
                  <a:srgbClr val="54A021"/>
                </a:solidFill>
                <a:latin typeface="Times New Roman"/>
                <a:ea typeface="Times New Roman"/>
                <a:cs typeface="Times New Roman"/>
                <a:sym typeface="Times New Roman"/>
              </a:rPr>
              <a:t> </a:t>
            </a:r>
            <a:endParaRPr sz="1800" dirty="0">
              <a:solidFill>
                <a:srgbClr val="404040"/>
              </a:solidFill>
              <a:latin typeface="Trebuchet MS"/>
              <a:ea typeface="Trebuchet MS"/>
              <a:cs typeface="Trebuchet MS"/>
              <a:sym typeface="Trebuchet MS"/>
            </a:endParaRPr>
          </a:p>
          <a:p>
            <a:pPr marL="342900" lvl="0" indent="-342900" algn="l" rtl="0">
              <a:lnSpc>
                <a:spcPct val="100000"/>
              </a:lnSpc>
              <a:spcBef>
                <a:spcPts val="1000"/>
              </a:spcBef>
              <a:spcAft>
                <a:spcPts val="0"/>
              </a:spcAft>
              <a:buNone/>
            </a:pPr>
            <a:r>
              <a:rPr lang="en" sz="1600" b="1" dirty="0">
                <a:solidFill>
                  <a:srgbClr val="404040"/>
                </a:solidFill>
                <a:latin typeface="Times New Roman"/>
                <a:ea typeface="Times New Roman"/>
                <a:cs typeface="Times New Roman"/>
                <a:sym typeface="Times New Roman"/>
              </a:rPr>
              <a:t>Administrative_Duration Column:</a:t>
            </a:r>
            <a:endParaRPr sz="1600" dirty="0">
              <a:solidFill>
                <a:srgbClr val="404040"/>
              </a:solidFill>
              <a:latin typeface="Trebuchet MS"/>
              <a:ea typeface="Trebuchet MS"/>
              <a:cs typeface="Trebuchet MS"/>
              <a:sym typeface="Trebuchet MS"/>
            </a:endParaRPr>
          </a:p>
          <a:p>
            <a:pPr marL="0" lvl="0" indent="0" algn="l" rtl="0">
              <a:lnSpc>
                <a:spcPct val="100000"/>
              </a:lnSpc>
              <a:spcBef>
                <a:spcPts val="1000"/>
              </a:spcBef>
              <a:spcAft>
                <a:spcPts val="0"/>
              </a:spcAft>
              <a:buClr>
                <a:srgbClr val="90C226"/>
              </a:buClr>
              <a:buSzPts val="1280"/>
              <a:buFont typeface="Noto Sans Symbols"/>
              <a:buNone/>
            </a:pPr>
            <a:r>
              <a:rPr lang="en" sz="1400" dirty="0">
                <a:solidFill>
                  <a:srgbClr val="404040"/>
                </a:solidFill>
                <a:latin typeface="Times New Roman"/>
                <a:ea typeface="Times New Roman"/>
                <a:cs typeface="Times New Roman"/>
                <a:sym typeface="Times New Roman"/>
              </a:rPr>
              <a:t>Administrative duration column had a skewness of 5.61 and it was reduced to 0.075 by applying Reciprocal transformation.</a:t>
            </a:r>
            <a:endParaRPr sz="1100" dirty="0"/>
          </a:p>
        </p:txBody>
      </p:sp>
      <p:pic>
        <p:nvPicPr>
          <p:cNvPr id="5" name="Google Shape;256;p38"/>
          <p:cNvPicPr preferRelativeResize="0"/>
          <p:nvPr/>
        </p:nvPicPr>
        <p:blipFill rotWithShape="1">
          <a:blip r:embed="rId2">
            <a:alphaModFix/>
          </a:blip>
          <a:srcRect/>
          <a:stretch/>
        </p:blipFill>
        <p:spPr>
          <a:xfrm>
            <a:off x="727650" y="2897312"/>
            <a:ext cx="6992924" cy="2049438"/>
          </a:xfrm>
          <a:prstGeom prst="rect">
            <a:avLst/>
          </a:prstGeom>
          <a:noFill/>
          <a:ln>
            <a:noFill/>
          </a:ln>
        </p:spPr>
      </p:pic>
    </p:spTree>
    <p:extLst>
      <p:ext uri="{BB962C8B-B14F-4D97-AF65-F5344CB8AC3E}">
        <p14:creationId xmlns:p14="http://schemas.microsoft.com/office/powerpoint/2010/main" val="4135437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body" idx="1"/>
          </p:nvPr>
        </p:nvSpPr>
        <p:spPr>
          <a:xfrm>
            <a:off x="727650" y="1306825"/>
            <a:ext cx="7688700" cy="109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000000"/>
                </a:solidFill>
                <a:latin typeface="Times New Roman"/>
                <a:ea typeface="Times New Roman"/>
                <a:cs typeface="Times New Roman"/>
                <a:sym typeface="Times New Roman"/>
              </a:rPr>
              <a:t>BounceRates Column: </a:t>
            </a:r>
            <a:endParaRPr sz="1800" b="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800" b="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rgbClr val="90C226"/>
              </a:buClr>
              <a:buSzPts val="1280"/>
              <a:buFont typeface="Noto Sans Symbols"/>
              <a:buNone/>
            </a:pPr>
            <a:r>
              <a:rPr lang="en" sz="1400">
                <a:solidFill>
                  <a:srgbClr val="404040"/>
                </a:solidFill>
                <a:latin typeface="Times New Roman"/>
                <a:ea typeface="Times New Roman"/>
                <a:cs typeface="Times New Roman"/>
                <a:sym typeface="Times New Roman"/>
              </a:rPr>
              <a:t>Bounce Rates column had a skewness of 2.94 and it was reduced to 0.26 by applying Exponential transformation to the power of 0.2.</a:t>
            </a:r>
            <a:endParaRPr sz="1100"/>
          </a:p>
        </p:txBody>
      </p:sp>
      <p:pic>
        <p:nvPicPr>
          <p:cNvPr id="262" name="Google Shape;262;p39"/>
          <p:cNvPicPr preferRelativeResize="0"/>
          <p:nvPr/>
        </p:nvPicPr>
        <p:blipFill rotWithShape="1">
          <a:blip r:embed="rId3">
            <a:alphaModFix/>
          </a:blip>
          <a:srcRect/>
          <a:stretch/>
        </p:blipFill>
        <p:spPr>
          <a:xfrm>
            <a:off x="727650" y="2894975"/>
            <a:ext cx="7086600" cy="184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727650" y="573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Times New Roman"/>
              <a:buNone/>
            </a:pPr>
            <a:r>
              <a:rPr lang="en" sz="1800">
                <a:solidFill>
                  <a:srgbClr val="000000"/>
                </a:solidFill>
                <a:latin typeface="Times New Roman"/>
                <a:ea typeface="Times New Roman"/>
                <a:cs typeface="Times New Roman"/>
                <a:sym typeface="Times New Roman"/>
              </a:rPr>
              <a:t>Informational_Duration Column:</a:t>
            </a:r>
            <a:endParaRPr sz="3600" b="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275" name="Google Shape;275;p41"/>
          <p:cNvSpPr txBox="1">
            <a:spLocks noGrp="1"/>
          </p:cNvSpPr>
          <p:nvPr>
            <p:ph type="body" idx="1"/>
          </p:nvPr>
        </p:nvSpPr>
        <p:spPr>
          <a:xfrm>
            <a:off x="729450" y="1517750"/>
            <a:ext cx="7688700" cy="1053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90C226"/>
              </a:buClr>
              <a:buSzPts val="1280"/>
              <a:buFont typeface="Noto Sans Symbols"/>
              <a:buNone/>
            </a:pPr>
            <a:r>
              <a:rPr lang="en" sz="1600">
                <a:solidFill>
                  <a:srgbClr val="404040"/>
                </a:solidFill>
                <a:latin typeface="Times New Roman"/>
                <a:ea typeface="Times New Roman"/>
                <a:cs typeface="Times New Roman"/>
                <a:sym typeface="Times New Roman"/>
              </a:rPr>
              <a:t>Informational duration column had a skewness of a7.57 and it was reduced to 1.54 by applying Boxcox transformation.</a:t>
            </a:r>
            <a:endParaRPr sz="1800">
              <a:solidFill>
                <a:srgbClr val="404040"/>
              </a:solidFill>
              <a:latin typeface="Trebuchet MS"/>
              <a:ea typeface="Trebuchet MS"/>
              <a:cs typeface="Trebuchet MS"/>
              <a:sym typeface="Trebuchet MS"/>
            </a:endParaRPr>
          </a:p>
          <a:p>
            <a:pPr marL="0" lvl="0" indent="0" algn="l" rtl="0">
              <a:spcBef>
                <a:spcPts val="0"/>
              </a:spcBef>
              <a:spcAft>
                <a:spcPts val="1600"/>
              </a:spcAft>
              <a:buNone/>
            </a:pPr>
            <a:endParaRPr/>
          </a:p>
        </p:txBody>
      </p:sp>
      <p:pic>
        <p:nvPicPr>
          <p:cNvPr id="276" name="Google Shape;276;p41"/>
          <p:cNvPicPr preferRelativeResize="0"/>
          <p:nvPr/>
        </p:nvPicPr>
        <p:blipFill rotWithShape="1">
          <a:blip r:embed="rId3">
            <a:alphaModFix/>
          </a:blip>
          <a:srcRect/>
          <a:stretch/>
        </p:blipFill>
        <p:spPr>
          <a:xfrm>
            <a:off x="729450" y="2452952"/>
            <a:ext cx="6781800" cy="221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727650" y="630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Times New Roman"/>
              <a:buNone/>
            </a:pPr>
            <a:r>
              <a:rPr lang="en" sz="1800">
                <a:solidFill>
                  <a:srgbClr val="000000"/>
                </a:solidFill>
                <a:latin typeface="Times New Roman"/>
                <a:ea typeface="Times New Roman"/>
                <a:cs typeface="Times New Roman"/>
                <a:sym typeface="Times New Roman"/>
              </a:rPr>
              <a:t>PageValues Column: </a:t>
            </a:r>
            <a:endParaRPr sz="1400" b="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282" name="Google Shape;282;p42"/>
          <p:cNvSpPr txBox="1">
            <a:spLocks noGrp="1"/>
          </p:cNvSpPr>
          <p:nvPr>
            <p:ph type="body" idx="1"/>
          </p:nvPr>
        </p:nvSpPr>
        <p:spPr>
          <a:xfrm>
            <a:off x="727650" y="1441200"/>
            <a:ext cx="7688700" cy="77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600"/>
              <a:buFont typeface="Times New Roman"/>
              <a:buNone/>
            </a:pPr>
            <a:r>
              <a:rPr lang="en" sz="1600">
                <a:solidFill>
                  <a:srgbClr val="000000"/>
                </a:solidFill>
                <a:latin typeface="Times New Roman"/>
                <a:ea typeface="Times New Roman"/>
                <a:cs typeface="Times New Roman"/>
                <a:sym typeface="Times New Roman"/>
              </a:rPr>
              <a:t>Page Values column had a skewness of 6.38 and it was reduced to 1.377 by applying Boxocox transformation</a:t>
            </a:r>
            <a:endParaRPr sz="14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283" name="Google Shape;283;p42"/>
          <p:cNvPicPr preferRelativeResize="0"/>
          <p:nvPr/>
        </p:nvPicPr>
        <p:blipFill rotWithShape="1">
          <a:blip r:embed="rId3">
            <a:alphaModFix/>
          </a:blip>
          <a:srcRect/>
          <a:stretch/>
        </p:blipFill>
        <p:spPr>
          <a:xfrm>
            <a:off x="727650" y="2496262"/>
            <a:ext cx="6629400" cy="20748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727650" y="531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000"/>
              <a:buFont typeface="Times New Roman"/>
              <a:buNone/>
            </a:pPr>
            <a:r>
              <a:rPr lang="en" sz="2000">
                <a:solidFill>
                  <a:srgbClr val="000000"/>
                </a:solidFill>
                <a:latin typeface="Times New Roman"/>
                <a:ea typeface="Times New Roman"/>
                <a:cs typeface="Times New Roman"/>
                <a:sym typeface="Times New Roman"/>
              </a:rPr>
              <a:t>ProductRelated_Duration Column: </a:t>
            </a:r>
            <a:endParaRPr sz="3600" b="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289" name="Google Shape;289;p43"/>
          <p:cNvSpPr txBox="1">
            <a:spLocks noGrp="1"/>
          </p:cNvSpPr>
          <p:nvPr>
            <p:ph type="body" idx="1"/>
          </p:nvPr>
        </p:nvSpPr>
        <p:spPr>
          <a:xfrm>
            <a:off x="727650" y="1441200"/>
            <a:ext cx="7688700" cy="79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90C226"/>
              </a:buClr>
              <a:buSzPts val="1280"/>
              <a:buFont typeface="Noto Sans Symbols"/>
              <a:buNone/>
            </a:pPr>
            <a:r>
              <a:rPr lang="en" sz="1600">
                <a:solidFill>
                  <a:srgbClr val="404040"/>
                </a:solidFill>
                <a:latin typeface="Times New Roman"/>
                <a:ea typeface="Times New Roman"/>
                <a:cs typeface="Times New Roman"/>
                <a:sym typeface="Times New Roman"/>
              </a:rPr>
              <a:t>Product Related duration column had a skewness of 7.26 and it was reduced to -0.036 by applying Boxcox transformation. </a:t>
            </a:r>
            <a:endParaRPr sz="1800">
              <a:solidFill>
                <a:srgbClr val="404040"/>
              </a:solidFill>
              <a:latin typeface="Trebuchet MS"/>
              <a:ea typeface="Trebuchet MS"/>
              <a:cs typeface="Trebuchet MS"/>
              <a:sym typeface="Trebuchet MS"/>
            </a:endParaRPr>
          </a:p>
        </p:txBody>
      </p:sp>
      <p:pic>
        <p:nvPicPr>
          <p:cNvPr id="290" name="Google Shape;290;p43"/>
          <p:cNvPicPr preferRelativeResize="0"/>
          <p:nvPr/>
        </p:nvPicPr>
        <p:blipFill rotWithShape="1">
          <a:blip r:embed="rId3">
            <a:alphaModFix/>
          </a:blip>
          <a:srcRect/>
          <a:stretch/>
        </p:blipFill>
        <p:spPr>
          <a:xfrm>
            <a:off x="727650" y="2473375"/>
            <a:ext cx="6810375" cy="195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7650" y="587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Times New Roman"/>
              <a:buNone/>
            </a:pPr>
            <a:r>
              <a:rPr lang="en" sz="2800" dirty="0">
                <a:solidFill>
                  <a:srgbClr val="000000"/>
                </a:solidFill>
                <a:latin typeface="Times New Roman"/>
                <a:ea typeface="Times New Roman"/>
                <a:cs typeface="Times New Roman"/>
                <a:sym typeface="Times New Roman"/>
              </a:rPr>
              <a:t>1.Introduction</a:t>
            </a:r>
            <a:endParaRPr dirty="0"/>
          </a:p>
        </p:txBody>
      </p:sp>
      <p:pic>
        <p:nvPicPr>
          <p:cNvPr id="90116" name="Picture 4" descr="Real Time Analytics And Engagement For Real E- Commerce"/>
          <p:cNvPicPr>
            <a:picLocks noChangeAspect="1" noChangeArrowheads="1"/>
          </p:cNvPicPr>
          <p:nvPr/>
        </p:nvPicPr>
        <p:blipFill>
          <a:blip r:embed="rId3"/>
          <a:srcRect/>
          <a:stretch>
            <a:fillRect/>
          </a:stretch>
        </p:blipFill>
        <p:spPr bwMode="auto">
          <a:xfrm rot="10800000" flipV="1">
            <a:off x="3238688" y="0"/>
            <a:ext cx="4403400" cy="1786759"/>
          </a:xfrm>
          <a:prstGeom prst="rect">
            <a:avLst/>
          </a:prstGeom>
          <a:noFill/>
        </p:spPr>
      </p:pic>
      <p:sp>
        <p:nvSpPr>
          <p:cNvPr id="13" name="Rectangle 12"/>
          <p:cNvSpPr/>
          <p:nvPr/>
        </p:nvSpPr>
        <p:spPr>
          <a:xfrm>
            <a:off x="3499945" y="1587157"/>
            <a:ext cx="5273941" cy="83612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457200">
              <a:spcAft>
                <a:spcPts val="1600"/>
              </a:spcAft>
              <a:buClr>
                <a:schemeClr val="accent1"/>
              </a:buClr>
              <a:buSzPts val="1300"/>
            </a:pPr>
            <a:r>
              <a:rPr lang="en-US" b="1" dirty="0">
                <a:solidFill>
                  <a:schemeClr val="accent1"/>
                </a:solidFill>
                <a:latin typeface="Times" charset="0"/>
                <a:ea typeface="Lato"/>
                <a:cs typeface="Times" charset="0"/>
                <a:sym typeface="Lato"/>
              </a:rPr>
              <a:t>Indian e-commerce market is expected to grow to US$ 200 billion by 2026 from US$ 38.5 billion in 2017.</a:t>
            </a:r>
          </a:p>
          <a:p>
            <a:pPr marL="457200">
              <a:spcAft>
                <a:spcPts val="1600"/>
              </a:spcAft>
              <a:buClr>
                <a:schemeClr val="accent1"/>
              </a:buClr>
              <a:buSzPts val="1300"/>
            </a:pPr>
            <a:r>
              <a:rPr lang="en-US" sz="700" dirty="0">
                <a:solidFill>
                  <a:schemeClr val="accent1"/>
                </a:solidFill>
                <a:latin typeface="Lato"/>
                <a:ea typeface="Lato"/>
                <a:cs typeface="Lato"/>
                <a:sym typeface="Lato"/>
                <a:hlinkClick r:id="rId4"/>
              </a:rPr>
              <a:t>Source: India Brand Equity Foundation [updated: March2020]</a:t>
            </a:r>
            <a:endParaRPr lang="en-US" b="1" dirty="0">
              <a:solidFill>
                <a:schemeClr val="accent1"/>
              </a:solidFill>
              <a:latin typeface="Times" charset="0"/>
              <a:ea typeface="Lato"/>
              <a:cs typeface="Times" charset="0"/>
              <a:sym typeface="Lato"/>
            </a:endParaRPr>
          </a:p>
        </p:txBody>
      </p:sp>
      <p:pic>
        <p:nvPicPr>
          <p:cNvPr id="90118" name="Picture 6" descr="Coronavirus, and moving presentations online | BrightCarbon"/>
          <p:cNvPicPr>
            <a:picLocks noChangeAspect="1" noChangeArrowheads="1"/>
          </p:cNvPicPr>
          <p:nvPr/>
        </p:nvPicPr>
        <p:blipFill>
          <a:blip r:embed="rId5"/>
          <a:srcRect/>
          <a:stretch>
            <a:fillRect/>
          </a:stretch>
        </p:blipFill>
        <p:spPr bwMode="auto">
          <a:xfrm>
            <a:off x="-243818" y="2002221"/>
            <a:ext cx="4914900" cy="2857500"/>
          </a:xfrm>
          <a:prstGeom prst="rect">
            <a:avLst/>
          </a:prstGeom>
          <a:noFill/>
        </p:spPr>
      </p:pic>
      <p:sp>
        <p:nvSpPr>
          <p:cNvPr id="17" name="Rectangle 16"/>
          <p:cNvSpPr/>
          <p:nvPr/>
        </p:nvSpPr>
        <p:spPr>
          <a:xfrm>
            <a:off x="3481178" y="2450180"/>
            <a:ext cx="5294960" cy="215443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r>
              <a:rPr lang="en-US" b="1" dirty="0">
                <a:solidFill>
                  <a:schemeClr val="accent1"/>
                </a:solidFill>
                <a:latin typeface="Times" charset="0"/>
                <a:ea typeface="Lato"/>
                <a:cs typeface="Times" charset="0"/>
                <a:sym typeface="Lato"/>
              </a:rPr>
              <a:t>In 2000, Kmart was the third-largest US retailer, with $36 billion in sales; by 2014, its annual revenues had declined by two-thirds. </a:t>
            </a:r>
          </a:p>
          <a:p>
            <a:pPr lvl="0"/>
            <a:endParaRPr lang="en-US" b="1" dirty="0">
              <a:solidFill>
                <a:schemeClr val="accent1"/>
              </a:solidFill>
              <a:latin typeface="Times" charset="0"/>
              <a:ea typeface="Lato"/>
              <a:cs typeface="Times" charset="0"/>
              <a:sym typeface="Lato"/>
            </a:endParaRPr>
          </a:p>
          <a:p>
            <a:pPr lvl="0"/>
            <a:r>
              <a:rPr lang="en-US" b="1" dirty="0">
                <a:solidFill>
                  <a:schemeClr val="accent1"/>
                </a:solidFill>
                <a:latin typeface="Times" charset="0"/>
                <a:ea typeface="Lato"/>
                <a:cs typeface="Times" charset="0"/>
                <a:sym typeface="Lato"/>
              </a:rPr>
              <a:t>Over the same period, Amazon’s annual sales grew to $89 billion from about $2.8 billion</a:t>
            </a:r>
            <a:r>
              <a:rPr lang="en-US" dirty="0">
                <a:latin typeface="Times" charset="0"/>
                <a:cs typeface="Times" charset="0"/>
              </a:rPr>
              <a:t>. </a:t>
            </a:r>
          </a:p>
          <a:p>
            <a:endParaRPr lang="en-US" b="1" dirty="0">
              <a:solidFill>
                <a:schemeClr val="accent1"/>
              </a:solidFill>
              <a:latin typeface="Times" charset="0"/>
              <a:ea typeface="Lato"/>
              <a:cs typeface="Times" charset="0"/>
              <a:sym typeface="Lato"/>
            </a:endParaRPr>
          </a:p>
          <a:p>
            <a:r>
              <a:rPr lang="en-US" b="1" dirty="0" err="1">
                <a:solidFill>
                  <a:schemeClr val="accent1"/>
                </a:solidFill>
                <a:latin typeface="Times" charset="0"/>
                <a:ea typeface="Lato"/>
                <a:cs typeface="Times" charset="0"/>
                <a:sym typeface="Lato"/>
              </a:rPr>
              <a:t>Alibaba</a:t>
            </a:r>
            <a:r>
              <a:rPr lang="en-US" b="1" dirty="0">
                <a:solidFill>
                  <a:schemeClr val="accent1"/>
                </a:solidFill>
                <a:latin typeface="Times" charset="0"/>
                <a:ea typeface="Lato"/>
                <a:cs typeface="Times" charset="0"/>
                <a:sym typeface="Lato"/>
              </a:rPr>
              <a:t>, was only a 15-year-old company when in 2014 it filed the largest IPO ever, valued at $25 billion</a:t>
            </a:r>
          </a:p>
          <a:p>
            <a:pPr lvl="0"/>
            <a:endParaRPr lang="en-US" dirty="0">
              <a:latin typeface="Times" charset="0"/>
              <a:cs typeface="Times" charset="0"/>
            </a:endParaRPr>
          </a:p>
          <a:p>
            <a:pPr lvl="0"/>
            <a:r>
              <a:rPr lang="en-US" sz="800" dirty="0">
                <a:latin typeface="Times" charset="0"/>
                <a:cs typeface="Times" charset="0"/>
              </a:rPr>
              <a:t>Source: McKinsey report: The consumer sector in 2030: Trends and questions to consider</a:t>
            </a:r>
          </a:p>
        </p:txBody>
      </p:sp>
      <p:sp>
        <p:nvSpPr>
          <p:cNvPr id="18" name="Rectangle 17"/>
          <p:cNvSpPr/>
          <p:nvPr/>
        </p:nvSpPr>
        <p:spPr>
          <a:xfrm>
            <a:off x="732723" y="1563558"/>
            <a:ext cx="2746202" cy="107721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r>
              <a:rPr lang="en-US" b="1" dirty="0">
                <a:solidFill>
                  <a:schemeClr val="accent1"/>
                </a:solidFill>
                <a:latin typeface="Times" charset="0"/>
                <a:ea typeface="Lato"/>
                <a:cs typeface="Times" charset="0"/>
                <a:sym typeface="Lato"/>
              </a:rPr>
              <a:t>US </a:t>
            </a:r>
            <a:r>
              <a:rPr lang="en-US" b="1" dirty="0" err="1">
                <a:solidFill>
                  <a:schemeClr val="accent1"/>
                </a:solidFill>
                <a:latin typeface="Times" charset="0"/>
                <a:ea typeface="Lato"/>
                <a:cs typeface="Times" charset="0"/>
                <a:sym typeface="Lato"/>
              </a:rPr>
              <a:t>eCommerce</a:t>
            </a:r>
            <a:r>
              <a:rPr lang="en-US" b="1" dirty="0">
                <a:solidFill>
                  <a:schemeClr val="accent1"/>
                </a:solidFill>
                <a:latin typeface="Times" charset="0"/>
                <a:ea typeface="Lato"/>
                <a:cs typeface="Times" charset="0"/>
                <a:sym typeface="Lato"/>
              </a:rPr>
              <a:t> accounted for:</a:t>
            </a:r>
          </a:p>
          <a:p>
            <a:pPr lvl="0"/>
            <a:r>
              <a:rPr lang="en-US" b="1" dirty="0">
                <a:solidFill>
                  <a:schemeClr val="accent1"/>
                </a:solidFill>
                <a:latin typeface="Times" charset="0"/>
                <a:ea typeface="Lato"/>
                <a:cs typeface="Times" charset="0"/>
                <a:sym typeface="Lato"/>
              </a:rPr>
              <a:t>2000 – 1% of retail</a:t>
            </a:r>
          </a:p>
          <a:p>
            <a:pPr lvl="0"/>
            <a:r>
              <a:rPr lang="en-US" b="1" dirty="0">
                <a:solidFill>
                  <a:schemeClr val="accent1"/>
                </a:solidFill>
                <a:latin typeface="Times" charset="0"/>
                <a:ea typeface="Lato"/>
                <a:cs typeface="Times" charset="0"/>
                <a:sym typeface="Lato"/>
              </a:rPr>
              <a:t>2010- 17% of retail</a:t>
            </a:r>
          </a:p>
          <a:p>
            <a:pPr lvl="0"/>
            <a:r>
              <a:rPr lang="en-US" b="1" dirty="0">
                <a:solidFill>
                  <a:schemeClr val="accent1"/>
                </a:solidFill>
                <a:latin typeface="Times" charset="0"/>
                <a:ea typeface="Lato"/>
                <a:cs typeface="Times" charset="0"/>
                <a:sym typeface="Lato"/>
              </a:rPr>
              <a:t>2018 – 14.3% of retail</a:t>
            </a:r>
          </a:p>
          <a:p>
            <a:pPr lvl="0"/>
            <a:r>
              <a:rPr lang="en-US" sz="800" dirty="0"/>
              <a:t>Source: </a:t>
            </a:r>
            <a:r>
              <a:rPr lang="en-US" sz="800" dirty="0">
                <a:hlinkClick r:id="rId4"/>
              </a:rPr>
              <a:t>https://jilt.com/blog/decade-ecommerce-2010s/</a:t>
            </a:r>
            <a:endParaRPr lang="en-US" sz="800" dirty="0"/>
          </a:p>
        </p:txBody>
      </p:sp>
      <p:pic>
        <p:nvPicPr>
          <p:cNvPr id="19" name="Picture 2" descr="High Tech Industry Report on E-commerce Analytics Market in 2020 ..."/>
          <p:cNvPicPr>
            <a:picLocks noChangeAspect="1" noChangeArrowheads="1"/>
          </p:cNvPicPr>
          <p:nvPr/>
        </p:nvPicPr>
        <p:blipFill>
          <a:blip r:embed="rId6"/>
          <a:srcRect/>
          <a:stretch>
            <a:fillRect/>
          </a:stretch>
        </p:blipFill>
        <p:spPr bwMode="auto">
          <a:xfrm>
            <a:off x="336327" y="346842"/>
            <a:ext cx="8480685" cy="442155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6"/>
                                        </p:tgtEl>
                                        <p:attrNameLst>
                                          <p:attrName>style.visibility</p:attrName>
                                        </p:attrNameLst>
                                      </p:cBhvr>
                                      <p:to>
                                        <p:strVal val="visible"/>
                                      </p:to>
                                    </p:set>
                                    <p:anim calcmode="lin" valueType="num">
                                      <p:cBhvr additive="base">
                                        <p:cTn id="7" dur="500" fill="hold"/>
                                        <p:tgtEl>
                                          <p:spTgt spid="90116"/>
                                        </p:tgtEl>
                                        <p:attrNameLst>
                                          <p:attrName>ppt_x</p:attrName>
                                        </p:attrNameLst>
                                      </p:cBhvr>
                                      <p:tavLst>
                                        <p:tav tm="0">
                                          <p:val>
                                            <p:strVal val="#ppt_x"/>
                                          </p:val>
                                        </p:tav>
                                        <p:tav tm="100000">
                                          <p:val>
                                            <p:strVal val="#ppt_x"/>
                                          </p:val>
                                        </p:tav>
                                      </p:tavLst>
                                    </p:anim>
                                    <p:anim calcmode="lin" valueType="num">
                                      <p:cBhvr additive="base">
                                        <p:cTn id="8" dur="500" fill="hold"/>
                                        <p:tgtEl>
                                          <p:spTgt spid="901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90118"/>
                                        </p:tgtEl>
                                        <p:attrNameLst>
                                          <p:attrName>style.visibility</p:attrName>
                                        </p:attrNameLst>
                                      </p:cBhvr>
                                      <p:to>
                                        <p:strVal val="visible"/>
                                      </p:to>
                                    </p:set>
                                    <p:animEffect transition="in" filter="checkerboard(across)">
                                      <p:cBhvr>
                                        <p:cTn id="23" dur="500"/>
                                        <p:tgtEl>
                                          <p:spTgt spid="9011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p:nvPr>
        </p:nvSpPr>
        <p:spPr>
          <a:xfrm>
            <a:off x="727650" y="616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Times New Roman"/>
              <a:buNone/>
            </a:pPr>
            <a:r>
              <a:rPr lang="en" sz="1800" b="0" dirty="0">
                <a:solidFill>
                  <a:srgbClr val="000000"/>
                </a:solidFill>
                <a:latin typeface="Times New Roman"/>
                <a:ea typeface="Times New Roman"/>
                <a:cs typeface="Times New Roman"/>
                <a:sym typeface="Times New Roman"/>
              </a:rPr>
              <a:t>5.1.2 </a:t>
            </a:r>
            <a:r>
              <a:rPr lang="en" sz="1800" dirty="0">
                <a:solidFill>
                  <a:srgbClr val="54A021"/>
                </a:solidFill>
                <a:latin typeface="Times New Roman"/>
                <a:ea typeface="Times New Roman"/>
                <a:cs typeface="Times New Roman"/>
                <a:sym typeface="Times New Roman"/>
              </a:rPr>
              <a:t>TRANSFORMATION OF CATEGORICAL</a:t>
            </a:r>
            <a:r>
              <a:rPr lang="en" sz="1800" b="0" dirty="0">
                <a:solidFill>
                  <a:srgbClr val="90C226"/>
                </a:solidFill>
                <a:latin typeface="Trebuchet MS"/>
                <a:ea typeface="Trebuchet MS"/>
                <a:cs typeface="Trebuchet MS"/>
                <a:sym typeface="Trebuchet MS"/>
              </a:rPr>
              <a:t> </a:t>
            </a:r>
            <a:r>
              <a:rPr lang="en" sz="1800" dirty="0">
                <a:solidFill>
                  <a:srgbClr val="54A021"/>
                </a:solidFill>
                <a:latin typeface="Times New Roman"/>
                <a:ea typeface="Times New Roman"/>
                <a:cs typeface="Times New Roman"/>
                <a:sym typeface="Times New Roman"/>
              </a:rPr>
              <a:t>FEATURES </a:t>
            </a:r>
            <a:br>
              <a:rPr lang="en" sz="2000" dirty="0">
                <a:solidFill>
                  <a:srgbClr val="000000"/>
                </a:solidFill>
                <a:latin typeface="Times New Roman"/>
                <a:ea typeface="Times New Roman"/>
                <a:cs typeface="Times New Roman"/>
                <a:sym typeface="Times New Roman"/>
              </a:rPr>
            </a:br>
            <a:endParaRPr sz="3600" b="0" dirty="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dirty="0"/>
          </a:p>
        </p:txBody>
      </p:sp>
      <p:sp>
        <p:nvSpPr>
          <p:cNvPr id="296" name="Google Shape;296;p44"/>
          <p:cNvSpPr txBox="1">
            <a:spLocks noGrp="1"/>
          </p:cNvSpPr>
          <p:nvPr>
            <p:ph type="body" idx="1"/>
          </p:nvPr>
        </p:nvSpPr>
        <p:spPr>
          <a:xfrm>
            <a:off x="590068" y="1066359"/>
            <a:ext cx="7963863" cy="3845006"/>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 sz="1500" dirty="0">
                <a:solidFill>
                  <a:srgbClr val="404040"/>
                </a:solidFill>
                <a:latin typeface="Times New Roman"/>
                <a:ea typeface="Times New Roman"/>
                <a:cs typeface="Times New Roman"/>
                <a:sym typeface="Times New Roman"/>
              </a:rPr>
              <a:t>Transformations for categorical features were done by either label encoding or one hot encoding.</a:t>
            </a:r>
          </a:p>
          <a:p>
            <a:pPr marL="0" lvl="0" indent="0" algn="l" rtl="0">
              <a:lnSpc>
                <a:spcPct val="100000"/>
              </a:lnSpc>
              <a:spcBef>
                <a:spcPts val="1000"/>
              </a:spcBef>
              <a:spcAft>
                <a:spcPts val="0"/>
              </a:spcAft>
              <a:buNone/>
            </a:pPr>
            <a:endParaRPr lang="en" sz="1500" dirty="0">
              <a:solidFill>
                <a:srgbClr val="404040"/>
              </a:solidFill>
              <a:latin typeface="Times New Roman"/>
              <a:ea typeface="Times New Roman"/>
              <a:cs typeface="Times New Roman"/>
              <a:sym typeface="Times New Roman"/>
            </a:endParaRPr>
          </a:p>
          <a:p>
            <a:pPr marL="457200" lvl="0" indent="-317500" algn="l" rtl="0">
              <a:lnSpc>
                <a:spcPct val="100000"/>
              </a:lnSpc>
              <a:spcBef>
                <a:spcPts val="0"/>
              </a:spcBef>
              <a:spcAft>
                <a:spcPts val="0"/>
              </a:spcAft>
              <a:buClr>
                <a:srgbClr val="404040"/>
              </a:buClr>
              <a:buSzPts val="1400"/>
              <a:buFont typeface="Times New Roman"/>
              <a:buChar char="●"/>
            </a:pPr>
            <a:r>
              <a:rPr lang="en-US" sz="1600" b="1" dirty="0">
                <a:solidFill>
                  <a:srgbClr val="404040"/>
                </a:solidFill>
                <a:latin typeface="Times New Roman"/>
                <a:ea typeface="Times New Roman"/>
                <a:cs typeface="Times New Roman"/>
                <a:sym typeface="Times New Roman"/>
              </a:rPr>
              <a:t>TRAFFICTYPE </a:t>
            </a:r>
            <a:r>
              <a:rPr lang="en-US" sz="1600" dirty="0">
                <a:solidFill>
                  <a:srgbClr val="404040"/>
                </a:solidFill>
                <a:latin typeface="Times New Roman"/>
                <a:ea typeface="Times New Roman"/>
                <a:cs typeface="Times New Roman"/>
                <a:sym typeface="Times New Roman"/>
              </a:rPr>
              <a:t>column had 20 sub-categories. Top 10 sub-categories having highest counts were considered.</a:t>
            </a:r>
          </a:p>
          <a:p>
            <a:pPr marL="457200" lvl="0" indent="-317500" algn="l" rtl="0">
              <a:lnSpc>
                <a:spcPct val="100000"/>
              </a:lnSpc>
              <a:spcBef>
                <a:spcPts val="0"/>
              </a:spcBef>
              <a:spcAft>
                <a:spcPts val="0"/>
              </a:spcAft>
              <a:buClr>
                <a:srgbClr val="404040"/>
              </a:buClr>
              <a:buSzPts val="1400"/>
              <a:buFont typeface="Times New Roman"/>
              <a:buChar char="●"/>
            </a:pPr>
            <a:r>
              <a:rPr lang="en-US" sz="1600" b="1" dirty="0">
                <a:solidFill>
                  <a:srgbClr val="404040"/>
                </a:solidFill>
                <a:latin typeface="Times New Roman"/>
                <a:ea typeface="Times New Roman"/>
                <a:cs typeface="Times New Roman"/>
                <a:sym typeface="Times New Roman"/>
              </a:rPr>
              <a:t>BROWSER </a:t>
            </a:r>
            <a:r>
              <a:rPr lang="en-US" sz="1600" dirty="0">
                <a:solidFill>
                  <a:srgbClr val="404040"/>
                </a:solidFill>
                <a:latin typeface="Times New Roman"/>
                <a:ea typeface="Times New Roman"/>
                <a:cs typeface="Times New Roman"/>
                <a:sym typeface="Times New Roman"/>
              </a:rPr>
              <a:t>column had 13 sub-categories. Top 8 sub-categories having highest counts were considered.</a:t>
            </a:r>
          </a:p>
          <a:p>
            <a:pPr marL="457200" lvl="0" indent="-317500" algn="l" rtl="0">
              <a:lnSpc>
                <a:spcPct val="100000"/>
              </a:lnSpc>
              <a:spcBef>
                <a:spcPts val="0"/>
              </a:spcBef>
              <a:spcAft>
                <a:spcPts val="0"/>
              </a:spcAft>
              <a:buClr>
                <a:srgbClr val="404040"/>
              </a:buClr>
              <a:buSzPts val="1400"/>
              <a:buFont typeface="Times New Roman"/>
              <a:buChar char="●"/>
            </a:pPr>
            <a:r>
              <a:rPr lang="en-US" sz="1600" b="1" dirty="0">
                <a:solidFill>
                  <a:srgbClr val="404040"/>
                </a:solidFill>
                <a:latin typeface="Times New Roman"/>
                <a:ea typeface="Times New Roman"/>
                <a:cs typeface="Times New Roman"/>
                <a:sym typeface="Times New Roman"/>
              </a:rPr>
              <a:t>MONTH </a:t>
            </a:r>
            <a:r>
              <a:rPr lang="en-US" sz="1600" dirty="0">
                <a:solidFill>
                  <a:srgbClr val="404040"/>
                </a:solidFill>
                <a:latin typeface="Times New Roman"/>
                <a:ea typeface="Times New Roman"/>
                <a:cs typeface="Times New Roman"/>
                <a:sym typeface="Times New Roman"/>
              </a:rPr>
              <a:t>column had 10 sub-categories. Top 8 sub-categories having highest counts were considered.</a:t>
            </a:r>
          </a:p>
          <a:p>
            <a:pPr marL="457200" lvl="0" indent="-317500" algn="l" rtl="0">
              <a:lnSpc>
                <a:spcPct val="100000"/>
              </a:lnSpc>
              <a:spcBef>
                <a:spcPts val="0"/>
              </a:spcBef>
              <a:spcAft>
                <a:spcPts val="0"/>
              </a:spcAft>
              <a:buClr>
                <a:srgbClr val="404040"/>
              </a:buClr>
              <a:buSzPts val="1400"/>
              <a:buFont typeface="Times New Roman"/>
              <a:buChar char="●"/>
            </a:pPr>
            <a:r>
              <a:rPr lang="en-US" sz="1600" b="1" dirty="0">
                <a:solidFill>
                  <a:srgbClr val="404040"/>
                </a:solidFill>
                <a:latin typeface="Times New Roman"/>
                <a:ea typeface="Times New Roman"/>
                <a:cs typeface="Times New Roman"/>
                <a:sym typeface="Times New Roman"/>
              </a:rPr>
              <a:t>OPERATINGSYSTEM </a:t>
            </a:r>
            <a:r>
              <a:rPr lang="en-US" sz="1600" dirty="0">
                <a:solidFill>
                  <a:srgbClr val="404040"/>
                </a:solidFill>
                <a:latin typeface="Times New Roman"/>
                <a:ea typeface="Times New Roman"/>
                <a:cs typeface="Times New Roman"/>
                <a:sym typeface="Times New Roman"/>
              </a:rPr>
              <a:t>column had 8 sub-categories. Top 5 sub-categories having highest counts were considered.</a:t>
            </a:r>
          </a:p>
          <a:p>
            <a:pPr marL="457200" lvl="0" indent="-317500" algn="l" rtl="0">
              <a:lnSpc>
                <a:spcPct val="100000"/>
              </a:lnSpc>
              <a:spcBef>
                <a:spcPts val="0"/>
              </a:spcBef>
              <a:spcAft>
                <a:spcPts val="0"/>
              </a:spcAft>
              <a:buClr>
                <a:srgbClr val="404040"/>
              </a:buClr>
              <a:buSzPts val="1400"/>
              <a:buFont typeface="Times New Roman"/>
              <a:buChar char="●"/>
            </a:pPr>
            <a:r>
              <a:rPr lang="en-US" sz="1600" b="1" dirty="0">
                <a:solidFill>
                  <a:srgbClr val="404040"/>
                </a:solidFill>
                <a:latin typeface="Times New Roman"/>
                <a:ea typeface="Times New Roman"/>
                <a:cs typeface="Times New Roman"/>
                <a:sym typeface="Times New Roman"/>
              </a:rPr>
              <a:t>VISITORTYPE </a:t>
            </a:r>
            <a:r>
              <a:rPr lang="en-US" sz="1600" dirty="0">
                <a:solidFill>
                  <a:srgbClr val="404040"/>
                </a:solidFill>
                <a:latin typeface="Times New Roman"/>
                <a:ea typeface="Times New Roman"/>
                <a:cs typeface="Times New Roman"/>
                <a:sym typeface="Times New Roman"/>
              </a:rPr>
              <a:t>column had 3 sub-categories. 3 dummy columns were created.</a:t>
            </a:r>
            <a:endParaRPr lang="en-US" sz="1800" dirty="0">
              <a:solidFill>
                <a:srgbClr val="404040"/>
              </a:solidFill>
              <a:latin typeface="Trebuchet MS"/>
              <a:ea typeface="Trebuchet MS"/>
              <a:cs typeface="Trebuchet MS"/>
              <a:sym typeface="Trebuchet MS"/>
            </a:endParaRPr>
          </a:p>
          <a:p>
            <a:pPr marL="457200" lvl="0" indent="-317500" algn="l" rtl="0">
              <a:lnSpc>
                <a:spcPct val="100000"/>
              </a:lnSpc>
              <a:spcBef>
                <a:spcPts val="1000"/>
              </a:spcBef>
              <a:spcAft>
                <a:spcPts val="0"/>
              </a:spcAft>
              <a:buClr>
                <a:srgbClr val="404040"/>
              </a:buClr>
              <a:buSzPts val="1400"/>
              <a:buFont typeface="Times New Roman"/>
              <a:buChar char="●"/>
            </a:pPr>
            <a:r>
              <a:rPr lang="en-US" sz="1600" b="1" dirty="0">
                <a:solidFill>
                  <a:srgbClr val="404040"/>
                </a:solidFill>
                <a:latin typeface="Times New Roman"/>
                <a:ea typeface="Times New Roman"/>
                <a:cs typeface="Times New Roman"/>
                <a:sym typeface="Times New Roman"/>
              </a:rPr>
              <a:t>WEEKEND </a:t>
            </a:r>
            <a:r>
              <a:rPr lang="en-US" sz="1600" dirty="0">
                <a:solidFill>
                  <a:srgbClr val="404040"/>
                </a:solidFill>
                <a:latin typeface="Times New Roman"/>
                <a:ea typeface="Times New Roman"/>
                <a:cs typeface="Times New Roman"/>
                <a:sym typeface="Times New Roman"/>
              </a:rPr>
              <a:t>and </a:t>
            </a:r>
            <a:r>
              <a:rPr lang="en-US" sz="1600" b="1" dirty="0">
                <a:solidFill>
                  <a:srgbClr val="404040"/>
                </a:solidFill>
                <a:latin typeface="Times New Roman"/>
                <a:ea typeface="Times New Roman"/>
                <a:cs typeface="Times New Roman"/>
                <a:sym typeface="Times New Roman"/>
              </a:rPr>
              <a:t>REVENUE </a:t>
            </a:r>
            <a:r>
              <a:rPr lang="en-US" sz="1600" dirty="0">
                <a:solidFill>
                  <a:srgbClr val="404040"/>
                </a:solidFill>
                <a:latin typeface="Times New Roman"/>
                <a:ea typeface="Times New Roman"/>
                <a:cs typeface="Times New Roman"/>
                <a:sym typeface="Times New Roman"/>
              </a:rPr>
              <a:t>columns were label encoded as 0 and 1.</a:t>
            </a:r>
          </a:p>
          <a:p>
            <a:pPr marL="0" lvl="0" indent="0" algn="l" rtl="0">
              <a:lnSpc>
                <a:spcPct val="100000"/>
              </a:lnSpc>
              <a:spcBef>
                <a:spcPts val="0"/>
              </a:spcBef>
              <a:spcAft>
                <a:spcPts val="0"/>
              </a:spcAft>
              <a:buNone/>
            </a:pPr>
            <a:endParaRPr lang="en-US" sz="1600" dirty="0">
              <a:solidFill>
                <a:srgbClr val="40404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lang="en-US" sz="1600" dirty="0">
              <a:solidFill>
                <a:srgbClr val="404040"/>
              </a:solidFill>
              <a:latin typeface="Times New Roman"/>
              <a:ea typeface="Times New Roman"/>
              <a:cs typeface="Times New Roman"/>
              <a:sym typeface="Times New Roman"/>
            </a:endParaRPr>
          </a:p>
          <a:p>
            <a:pPr marL="0" lvl="0" indent="0" algn="l" rtl="0">
              <a:lnSpc>
                <a:spcPct val="100000"/>
              </a:lnSpc>
              <a:spcBef>
                <a:spcPts val="1000"/>
              </a:spcBef>
              <a:spcAft>
                <a:spcPts val="0"/>
              </a:spcAft>
              <a:buNone/>
            </a:pPr>
            <a:endParaRPr sz="1500" dirty="0">
              <a:solidFill>
                <a:srgbClr val="404040"/>
              </a:solidFill>
              <a:latin typeface="Times New Roman"/>
              <a:ea typeface="Times New Roman"/>
              <a:cs typeface="Times New Roman"/>
              <a:sym typeface="Times New Roman"/>
            </a:endParaRPr>
          </a:p>
          <a:p>
            <a:pPr marL="0" lvl="0" indent="0" algn="l" rtl="0">
              <a:spcBef>
                <a:spcPts val="0"/>
              </a:spcBef>
              <a:spcAft>
                <a:spcPts val="16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890" y="535925"/>
            <a:ext cx="7688700" cy="535200"/>
          </a:xfrm>
        </p:spPr>
        <p:txBody>
          <a:bodyPr/>
          <a:lstStyle/>
          <a:p>
            <a:r>
              <a:rPr lang="en-US" sz="2000" dirty="0">
                <a:latin typeface="Times New Roman" panose="02020603050405020304" pitchFamily="18" charset="0"/>
                <a:cs typeface="Times New Roman" panose="02020603050405020304" pitchFamily="18" charset="0"/>
              </a:rPr>
              <a:t>Factor  Analysis </a:t>
            </a:r>
          </a:p>
        </p:txBody>
      </p:sp>
      <p:sp>
        <p:nvSpPr>
          <p:cNvPr id="3" name="Text Placeholder 2"/>
          <p:cNvSpPr>
            <a:spLocks noGrp="1"/>
          </p:cNvSpPr>
          <p:nvPr>
            <p:ph type="body" idx="1"/>
          </p:nvPr>
        </p:nvSpPr>
        <p:spPr>
          <a:xfrm>
            <a:off x="648170" y="1550555"/>
            <a:ext cx="7688700" cy="2261100"/>
          </a:xfrm>
        </p:spPr>
        <p:txBody>
          <a:bodyPr/>
          <a:lstStyle/>
          <a:p>
            <a:r>
              <a:rPr lang="en-US" sz="1600" dirty="0">
                <a:latin typeface="Times New Roman" panose="02020603050405020304" pitchFamily="18" charset="0"/>
                <a:cs typeface="Times New Roman" panose="02020603050405020304" pitchFamily="18" charset="0"/>
              </a:rPr>
              <a:t>Factor analysis is a linear statistical model. It is used to describe the variance amongst the observed variable and condense a set of the observed variable into the unobserved variable called factors.</a:t>
            </a:r>
          </a:p>
          <a:p>
            <a:r>
              <a:rPr lang="en-US" sz="1600" dirty="0">
                <a:latin typeface="Times New Roman" panose="02020603050405020304" pitchFamily="18" charset="0"/>
                <a:cs typeface="Times New Roman" panose="02020603050405020304" pitchFamily="18" charset="0"/>
              </a:rPr>
              <a:t>Factor or latent variable is associated with multiple observed variables, who have common patterns of responses</a:t>
            </a:r>
          </a:p>
          <a:p>
            <a:r>
              <a:rPr lang="en-US" sz="1600" dirty="0">
                <a:latin typeface="Times New Roman" panose="02020603050405020304" pitchFamily="18" charset="0"/>
                <a:cs typeface="Times New Roman" panose="02020603050405020304" pitchFamily="18" charset="0"/>
              </a:rPr>
              <a:t>Each factor explains a particular amount of variance in the observed variables and  helps in data interpretations by reducing the number of variables. </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612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330" y="668410"/>
            <a:ext cx="7688700" cy="535200"/>
          </a:xfrm>
        </p:spPr>
        <p:txBody>
          <a:bodyPr/>
          <a:lstStyle/>
          <a:p>
            <a:r>
              <a:rPr lang="en-US" sz="2000" dirty="0">
                <a:latin typeface="Times New Roman" panose="02020603050405020304" pitchFamily="18" charset="0"/>
                <a:cs typeface="Times New Roman" panose="02020603050405020304" pitchFamily="18" charset="0"/>
              </a:rPr>
              <a:t>Adequacy Test </a:t>
            </a:r>
            <a:br>
              <a:rPr lang="en-US" dirty="0"/>
            </a:br>
            <a:endParaRPr lang="en-US" dirty="0"/>
          </a:p>
        </p:txBody>
      </p:sp>
      <p:sp>
        <p:nvSpPr>
          <p:cNvPr id="3" name="Text Placeholder 2"/>
          <p:cNvSpPr>
            <a:spLocks noGrp="1"/>
          </p:cNvSpPr>
          <p:nvPr>
            <p:ph type="body" idx="1"/>
          </p:nvPr>
        </p:nvSpPr>
        <p:spPr>
          <a:xfrm>
            <a:off x="505930" y="1530235"/>
            <a:ext cx="7688700" cy="2261100"/>
          </a:xfrm>
        </p:spPr>
        <p:txBody>
          <a:bodyPr/>
          <a:lstStyle/>
          <a:p>
            <a:pPr marL="146050" indent="0">
              <a:buNone/>
            </a:pPr>
            <a:r>
              <a:rPr lang="en-US" sz="1800" dirty="0">
                <a:latin typeface="Times New Roman" panose="02020603050405020304" pitchFamily="18" charset="0"/>
                <a:cs typeface="Times New Roman" panose="02020603050405020304" pitchFamily="18" charset="0"/>
              </a:rPr>
              <a:t>Before you perform factor analysis, you need to evaluate the “factorability” of our dataset. Factorability means "can we found the factors in the dataset?". There are two methods to check the factorability or sampling adequacy: </a:t>
            </a:r>
          </a:p>
          <a:p>
            <a:pPr marL="146050" indent="0">
              <a:buNone/>
            </a:pPr>
            <a:endParaRPr lang="en-US" sz="1800" dirty="0">
              <a:latin typeface="Times New Roman" panose="02020603050405020304" pitchFamily="18" charset="0"/>
              <a:cs typeface="Times New Roman" panose="02020603050405020304" pitchFamily="18" charset="0"/>
            </a:endParaRPr>
          </a:p>
          <a:p>
            <a:pPr lvl="0" fontAlgn="base"/>
            <a:r>
              <a:rPr lang="en-US" sz="1800" dirty="0">
                <a:latin typeface="Times New Roman" panose="02020603050405020304" pitchFamily="18" charset="0"/>
                <a:cs typeface="Times New Roman" panose="02020603050405020304" pitchFamily="18" charset="0"/>
              </a:rPr>
              <a:t>Bartlett’s Test </a:t>
            </a:r>
          </a:p>
          <a:p>
            <a:pPr marL="146050" lvl="0" indent="0" fontAlgn="base">
              <a:buNone/>
            </a:pPr>
            <a:endParaRPr lang="en-US" sz="1800" dirty="0">
              <a:latin typeface="Times New Roman" panose="02020603050405020304" pitchFamily="18" charset="0"/>
              <a:cs typeface="Times New Roman" panose="02020603050405020304" pitchFamily="18" charset="0"/>
            </a:endParaRPr>
          </a:p>
          <a:p>
            <a:pPr lvl="0" fontAlgn="base"/>
            <a:r>
              <a:rPr lang="en-US" sz="1800" dirty="0">
                <a:latin typeface="Times New Roman" panose="02020603050405020304" pitchFamily="18" charset="0"/>
                <a:cs typeface="Times New Roman" panose="02020603050405020304" pitchFamily="18" charset="0"/>
              </a:rPr>
              <a:t>Kaiser-Meyer-</a:t>
            </a:r>
            <a:r>
              <a:rPr lang="en-US" sz="1800" dirty="0" err="1">
                <a:latin typeface="Times New Roman" panose="02020603050405020304" pitchFamily="18" charset="0"/>
                <a:cs typeface="Times New Roman" panose="02020603050405020304" pitchFamily="18" charset="0"/>
              </a:rPr>
              <a:t>Olkin</a:t>
            </a:r>
            <a:r>
              <a:rPr lang="en-US" sz="1800" dirty="0">
                <a:latin typeface="Times New Roman" panose="02020603050405020304" pitchFamily="18" charset="0"/>
                <a:cs typeface="Times New Roman" panose="02020603050405020304" pitchFamily="18" charset="0"/>
              </a:rPr>
              <a:t> Test </a:t>
            </a:r>
          </a:p>
          <a:p>
            <a:endParaRPr lang="en-US" dirty="0"/>
          </a:p>
        </p:txBody>
      </p:sp>
    </p:spTree>
    <p:extLst>
      <p:ext uri="{BB962C8B-B14F-4D97-AF65-F5344CB8AC3E}">
        <p14:creationId xmlns:p14="http://schemas.microsoft.com/office/powerpoint/2010/main" val="375990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403" y="614392"/>
            <a:ext cx="7688700" cy="535200"/>
          </a:xfrm>
        </p:spPr>
        <p:txBody>
          <a:bodyPr/>
          <a:lstStyle/>
          <a:p>
            <a:r>
              <a:rPr lang="en-US" sz="2000" dirty="0">
                <a:latin typeface="Times New Roman" panose="02020603050405020304" pitchFamily="18" charset="0"/>
                <a:cs typeface="Times New Roman" panose="02020603050405020304" pitchFamily="18" charset="0"/>
              </a:rPr>
              <a:t>Bartlett’s Test: </a:t>
            </a:r>
            <a:br>
              <a:rPr lang="en-US" dirty="0"/>
            </a:br>
            <a:endParaRPr lang="en-US" dirty="0"/>
          </a:p>
        </p:txBody>
      </p:sp>
      <p:sp>
        <p:nvSpPr>
          <p:cNvPr id="3" name="Text Placeholder 2"/>
          <p:cNvSpPr>
            <a:spLocks noGrp="1"/>
          </p:cNvSpPr>
          <p:nvPr>
            <p:ph type="body" idx="1"/>
          </p:nvPr>
        </p:nvSpPr>
        <p:spPr>
          <a:xfrm>
            <a:off x="503403" y="1304819"/>
            <a:ext cx="7688700" cy="3226085"/>
          </a:xfrm>
        </p:spPr>
        <p:txBody>
          <a:bodyPr/>
          <a:lstStyle/>
          <a:p>
            <a:pPr marL="146050" indent="0">
              <a:buNone/>
            </a:pPr>
            <a:r>
              <a:rPr lang="en-US" sz="1600" b="1" dirty="0">
                <a:latin typeface="Times New Roman" panose="02020603050405020304" pitchFamily="18" charset="0"/>
                <a:cs typeface="Times New Roman" panose="02020603050405020304" pitchFamily="18" charset="0"/>
              </a:rPr>
              <a:t>Bartlett’s test </a:t>
            </a:r>
            <a:r>
              <a:rPr lang="en-US" sz="1600" dirty="0">
                <a:latin typeface="Times New Roman" panose="02020603050405020304" pitchFamily="18" charset="0"/>
                <a:cs typeface="Times New Roman" panose="02020603050405020304" pitchFamily="18" charset="0"/>
              </a:rPr>
              <a:t>of sphericity checks whether or not the observed variables intercorrelate at all using the observed correlation matrix against the identity matrix. If the test found statistically insignificant, you should not employ a factor analysis.</a:t>
            </a:r>
          </a:p>
          <a:p>
            <a:pPr marL="146050" indent="0">
              <a:buNone/>
            </a:pPr>
            <a:endParaRPr lang="en-US" sz="1600" dirty="0">
              <a:latin typeface="Times New Roman" panose="02020603050405020304" pitchFamily="18" charset="0"/>
              <a:cs typeface="Times New Roman" panose="02020603050405020304" pitchFamily="18" charset="0"/>
            </a:endParaRPr>
          </a:p>
          <a:p>
            <a:pPr marL="146050" indent="0">
              <a:buNone/>
            </a:pPr>
            <a:endParaRPr lang="en-US" sz="1600" dirty="0">
              <a:latin typeface="Times New Roman" panose="02020603050405020304" pitchFamily="18" charset="0"/>
              <a:cs typeface="Times New Roman" panose="02020603050405020304" pitchFamily="18" charset="0"/>
            </a:endParaRPr>
          </a:p>
          <a:p>
            <a:pPr marL="146050" indent="0">
              <a:buNone/>
            </a:pPr>
            <a:endParaRPr lang="en-US" sz="1600" dirty="0">
              <a:latin typeface="Times New Roman" panose="02020603050405020304" pitchFamily="18" charset="0"/>
              <a:cs typeface="Times New Roman" panose="02020603050405020304" pitchFamily="18" charset="0"/>
            </a:endParaRPr>
          </a:p>
          <a:p>
            <a:pPr marL="146050" indent="0">
              <a:buNone/>
            </a:pPr>
            <a:endParaRPr lang="en-US" sz="1600" dirty="0">
              <a:latin typeface="Times New Roman" panose="02020603050405020304" pitchFamily="18" charset="0"/>
              <a:cs typeface="Times New Roman" panose="02020603050405020304" pitchFamily="18" charset="0"/>
            </a:endParaRPr>
          </a:p>
          <a:p>
            <a:pPr marL="146050" indent="0">
              <a:buNone/>
            </a:pPr>
            <a:r>
              <a:rPr lang="en-US" sz="1600" dirty="0">
                <a:latin typeface="Times New Roman" panose="02020603050405020304" pitchFamily="18" charset="0"/>
                <a:cs typeface="Times New Roman" panose="02020603050405020304" pitchFamily="18" charset="0"/>
              </a:rPr>
              <a:t>In this Bartlett ’s test, the p-value is 0. The test was statistically significant, indicating that the observed correlation matrix is not an identity matrix. </a:t>
            </a:r>
          </a:p>
          <a:p>
            <a:pPr marL="146050" indent="0">
              <a:buNone/>
            </a:pPr>
            <a:endParaRPr lang="en-US" sz="16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503403" y="2287942"/>
            <a:ext cx="7462653" cy="1109608"/>
          </a:xfrm>
          <a:prstGeom prst="rect">
            <a:avLst/>
          </a:prstGeom>
        </p:spPr>
      </p:pic>
    </p:spTree>
    <p:extLst>
      <p:ext uri="{BB962C8B-B14F-4D97-AF65-F5344CB8AC3E}">
        <p14:creationId xmlns:p14="http://schemas.microsoft.com/office/powerpoint/2010/main" val="4124137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34" y="586006"/>
            <a:ext cx="7688700" cy="535200"/>
          </a:xfrm>
        </p:spPr>
        <p:txBody>
          <a:bodyPr/>
          <a:lstStyle/>
          <a:p>
            <a:r>
              <a:rPr lang="en-US" sz="2000" dirty="0">
                <a:latin typeface="Times New Roman" panose="02020603050405020304" pitchFamily="18" charset="0"/>
                <a:cs typeface="Times New Roman" panose="02020603050405020304" pitchFamily="18" charset="0"/>
              </a:rPr>
              <a:t>Kaiser-Meyer-</a:t>
            </a:r>
            <a:r>
              <a:rPr lang="en-US" sz="2000" dirty="0" err="1">
                <a:latin typeface="Times New Roman" panose="02020603050405020304" pitchFamily="18" charset="0"/>
                <a:cs typeface="Times New Roman" panose="02020603050405020304" pitchFamily="18" charset="0"/>
              </a:rPr>
              <a:t>Olkin</a:t>
            </a:r>
            <a:r>
              <a:rPr lang="en-US" sz="2000" dirty="0">
                <a:latin typeface="Times New Roman" panose="02020603050405020304" pitchFamily="18" charset="0"/>
                <a:cs typeface="Times New Roman" panose="02020603050405020304" pitchFamily="18" charset="0"/>
              </a:rPr>
              <a:t> Test </a:t>
            </a:r>
            <a:br>
              <a:rPr lang="en-US" dirty="0"/>
            </a:br>
            <a:endParaRPr lang="en-US" dirty="0"/>
          </a:p>
        </p:txBody>
      </p:sp>
      <p:sp>
        <p:nvSpPr>
          <p:cNvPr id="3" name="Text Placeholder 2"/>
          <p:cNvSpPr>
            <a:spLocks noGrp="1"/>
          </p:cNvSpPr>
          <p:nvPr>
            <p:ph type="body" idx="1"/>
          </p:nvPr>
        </p:nvSpPr>
        <p:spPr>
          <a:xfrm>
            <a:off x="512634" y="1428378"/>
            <a:ext cx="7688700" cy="1003737"/>
          </a:xfrm>
        </p:spPr>
        <p:txBody>
          <a:bodyPr/>
          <a:lstStyle/>
          <a:p>
            <a:r>
              <a:rPr lang="en-US" sz="1600" dirty="0">
                <a:latin typeface="Times New Roman" panose="02020603050405020304" pitchFamily="18" charset="0"/>
                <a:cs typeface="Times New Roman" panose="02020603050405020304" pitchFamily="18" charset="0"/>
              </a:rPr>
              <a:t>Kaiser-Meyer-Olkin (KMO) Test measures the suitability of data for factor analysis. </a:t>
            </a:r>
          </a:p>
          <a:p>
            <a:r>
              <a:rPr lang="en-US" sz="1600" dirty="0">
                <a:latin typeface="Times New Roman" panose="02020603050405020304" pitchFamily="18" charset="0"/>
                <a:cs typeface="Times New Roman" panose="02020603050405020304" pitchFamily="18" charset="0"/>
              </a:rPr>
              <a:t>KMO values range between 0 and 1. Value of KMO less than 0.6 is considered inadequate. </a:t>
            </a:r>
          </a:p>
          <a:p>
            <a:endParaRPr lang="en-US" dirty="0"/>
          </a:p>
        </p:txBody>
      </p:sp>
      <p:pic>
        <p:nvPicPr>
          <p:cNvPr id="5" name="Picture 4">
            <a:extLst>
              <a:ext uri="{FF2B5EF4-FFF2-40B4-BE49-F238E27FC236}">
                <a16:creationId xmlns:a16="http://schemas.microsoft.com/office/drawing/2014/main" id="{89DB5338-7C9B-46B2-8FAB-101000B7DE51}"/>
              </a:ext>
            </a:extLst>
          </p:cNvPr>
          <p:cNvPicPr/>
          <p:nvPr/>
        </p:nvPicPr>
        <p:blipFill>
          <a:blip r:embed="rId2"/>
          <a:stretch>
            <a:fillRect/>
          </a:stretch>
        </p:blipFill>
        <p:spPr>
          <a:xfrm>
            <a:off x="855311" y="2432115"/>
            <a:ext cx="7346023" cy="1331698"/>
          </a:xfrm>
          <a:prstGeom prst="rect">
            <a:avLst/>
          </a:prstGeom>
        </p:spPr>
      </p:pic>
      <p:sp>
        <p:nvSpPr>
          <p:cNvPr id="7" name="TextBox 6">
            <a:extLst>
              <a:ext uri="{FF2B5EF4-FFF2-40B4-BE49-F238E27FC236}">
                <a16:creationId xmlns:a16="http://schemas.microsoft.com/office/drawing/2014/main" id="{46D71302-6965-4DBF-98F2-FDD034607EF0}"/>
              </a:ext>
            </a:extLst>
          </p:cNvPr>
          <p:cNvSpPr txBox="1"/>
          <p:nvPr/>
        </p:nvSpPr>
        <p:spPr>
          <a:xfrm>
            <a:off x="855311" y="3834815"/>
            <a:ext cx="7481296" cy="95410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The overall KMO for our data is 0.18, which is a bad score. This value indicates that our data is inadequate for factor analysis, hence we do not proceed with factor analysis. </a:t>
            </a:r>
          </a:p>
          <a:p>
            <a:pPr marL="14605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Hence, we move to PCA (Principle Component Analysis) for dimensionality Reduction. </a:t>
            </a:r>
          </a:p>
        </p:txBody>
      </p:sp>
    </p:spTree>
    <p:extLst>
      <p:ext uri="{BB962C8B-B14F-4D97-AF65-F5344CB8AC3E}">
        <p14:creationId xmlns:p14="http://schemas.microsoft.com/office/powerpoint/2010/main" val="1368828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487" y="630493"/>
            <a:ext cx="7688700" cy="535200"/>
          </a:xfrm>
        </p:spPr>
        <p:txBody>
          <a:bodyPr/>
          <a:lstStyle/>
          <a:p>
            <a:r>
              <a:rPr lang="en-US" sz="2000" dirty="0">
                <a:latin typeface="Times New Roman" panose="02020603050405020304" pitchFamily="18" charset="0"/>
                <a:cs typeface="Times New Roman" panose="02020603050405020304" pitchFamily="18" charset="0"/>
              </a:rPr>
              <a:t>Principal Components Analysis (PCA) </a:t>
            </a:r>
            <a:br>
              <a:rPr lang="en-US" dirty="0"/>
            </a:br>
            <a:endParaRPr lang="en-US" dirty="0"/>
          </a:p>
        </p:txBody>
      </p:sp>
      <p:sp>
        <p:nvSpPr>
          <p:cNvPr id="3" name="Text Placeholder 2"/>
          <p:cNvSpPr>
            <a:spLocks noGrp="1"/>
          </p:cNvSpPr>
          <p:nvPr>
            <p:ph type="body" idx="1"/>
          </p:nvPr>
        </p:nvSpPr>
        <p:spPr>
          <a:xfrm>
            <a:off x="456073" y="1343584"/>
            <a:ext cx="7688700" cy="2261100"/>
          </a:xfrm>
        </p:spPr>
        <p:txBody>
          <a:bodyPr/>
          <a:lstStyle/>
          <a:p>
            <a:r>
              <a:rPr lang="en-US" sz="1600" dirty="0">
                <a:latin typeface="Times New Roman" panose="02020603050405020304" pitchFamily="18" charset="0"/>
                <a:cs typeface="Times New Roman" panose="02020603050405020304" pitchFamily="18" charset="0"/>
              </a:rPr>
              <a:t>In statistics, </a:t>
            </a:r>
            <a:r>
              <a:rPr lang="en-US" sz="1600" b="1" dirty="0">
                <a:latin typeface="Times New Roman" panose="02020603050405020304" pitchFamily="18" charset="0"/>
                <a:cs typeface="Times New Roman" panose="02020603050405020304" pitchFamily="18" charset="0"/>
              </a:rPr>
              <a:t>principal component analysis</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PCA</a:t>
            </a:r>
            <a:r>
              <a:rPr lang="en-US" sz="1600" dirty="0">
                <a:latin typeface="Times New Roman" panose="02020603050405020304" pitchFamily="18" charset="0"/>
                <a:cs typeface="Times New Roman" panose="02020603050405020304" pitchFamily="18" charset="0"/>
              </a:rPr>
              <a:t>) is a method to project data in a higher dimensional space into a lower dimensional space by maximizing the variance of each dimension.</a:t>
            </a:r>
          </a:p>
          <a:p>
            <a:pPr marL="14605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Unlike other linear transforms, the PCA does not have a fixed set of basis vectors, its basis vectors depend on the data set. </a:t>
            </a:r>
          </a:p>
        </p:txBody>
      </p:sp>
    </p:spTree>
    <p:extLst>
      <p:ext uri="{BB962C8B-B14F-4D97-AF65-F5344CB8AC3E}">
        <p14:creationId xmlns:p14="http://schemas.microsoft.com/office/powerpoint/2010/main" val="1544514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768" y="548140"/>
            <a:ext cx="7688700" cy="535200"/>
          </a:xfrm>
        </p:spPr>
        <p:txBody>
          <a:bodyPr/>
          <a:lstStyle/>
          <a:p>
            <a:r>
              <a:rPr lang="en-US" sz="2000" dirty="0">
                <a:latin typeface="Times New Roman" panose="02020603050405020304" pitchFamily="18" charset="0"/>
                <a:cs typeface="Times New Roman" panose="02020603050405020304" pitchFamily="18" charset="0"/>
              </a:rPr>
              <a:t>Data Visualization using PCA </a:t>
            </a:r>
            <a:br>
              <a:rPr lang="en-US" dirty="0"/>
            </a:br>
            <a:endParaRPr lang="en-US" dirty="0"/>
          </a:p>
        </p:txBody>
      </p:sp>
      <p:sp>
        <p:nvSpPr>
          <p:cNvPr id="3" name="Text Placeholder 2"/>
          <p:cNvSpPr>
            <a:spLocks noGrp="1"/>
          </p:cNvSpPr>
          <p:nvPr>
            <p:ph type="body" idx="1"/>
          </p:nvPr>
        </p:nvSpPr>
        <p:spPr>
          <a:xfrm>
            <a:off x="559768" y="1319116"/>
            <a:ext cx="7688700" cy="910905"/>
          </a:xfrm>
        </p:spPr>
        <p:txBody>
          <a:bodyPr/>
          <a:lstStyle/>
          <a:p>
            <a:pPr marL="146050" indent="0">
              <a:buNone/>
            </a:pPr>
            <a:r>
              <a:rPr lang="en-US" sz="1800" b="1" dirty="0">
                <a:latin typeface="Times New Roman" panose="02020603050405020304" pitchFamily="18" charset="0"/>
                <a:cs typeface="Times New Roman" panose="02020603050405020304" pitchFamily="18" charset="0"/>
              </a:rPr>
              <a:t>Scree Plot</a:t>
            </a:r>
            <a:r>
              <a:rPr lang="en-US" b="1" dirty="0"/>
              <a:t> :-</a:t>
            </a:r>
          </a:p>
          <a:p>
            <a:pPr marL="146050" indent="0">
              <a:buNone/>
            </a:pPr>
            <a:r>
              <a:rPr lang="en-US" sz="1400" dirty="0">
                <a:latin typeface="Times New Roman" panose="02020603050405020304" pitchFamily="18" charset="0"/>
                <a:cs typeface="Times New Roman" panose="02020603050405020304" pitchFamily="18" charset="0"/>
              </a:rPr>
              <a:t>A scree plot is a diagnostic tool to check whether PCA works well on data or not.</a:t>
            </a:r>
            <a:endParaRPr lang="en-US" sz="1400" b="1" dirty="0">
              <a:latin typeface="Times New Roman" panose="02020603050405020304" pitchFamily="18" charset="0"/>
              <a:cs typeface="Times New Roman" panose="02020603050405020304" pitchFamily="18" charset="0"/>
            </a:endParaRPr>
          </a:p>
          <a:p>
            <a:pPr marL="146050" indent="0">
              <a:buNone/>
            </a:pPr>
            <a:endParaRPr lang="en-US" b="1" dirty="0"/>
          </a:p>
        </p:txBody>
      </p:sp>
      <p:pic>
        <p:nvPicPr>
          <p:cNvPr id="4" name="Picture 3"/>
          <p:cNvPicPr/>
          <p:nvPr/>
        </p:nvPicPr>
        <p:blipFill>
          <a:blip r:embed="rId2"/>
          <a:stretch>
            <a:fillRect/>
          </a:stretch>
        </p:blipFill>
        <p:spPr>
          <a:xfrm>
            <a:off x="895532" y="2051018"/>
            <a:ext cx="7352936" cy="2907481"/>
          </a:xfrm>
          <a:prstGeom prst="rect">
            <a:avLst/>
          </a:prstGeom>
        </p:spPr>
      </p:pic>
    </p:spTree>
    <p:extLst>
      <p:ext uri="{BB962C8B-B14F-4D97-AF65-F5344CB8AC3E}">
        <p14:creationId xmlns:p14="http://schemas.microsoft.com/office/powerpoint/2010/main" val="3659070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06" y="587191"/>
            <a:ext cx="7688700" cy="535200"/>
          </a:xfrm>
        </p:spPr>
        <p:txBody>
          <a:bodyPr/>
          <a:lstStyle/>
          <a:p>
            <a:r>
              <a:rPr lang="en-US" sz="2000" dirty="0">
                <a:latin typeface="Times New Roman" panose="02020603050405020304" pitchFamily="18" charset="0"/>
                <a:cs typeface="Times New Roman" panose="02020603050405020304" pitchFamily="18" charset="0"/>
              </a:rPr>
              <a:t>Proportion of variance plot </a:t>
            </a:r>
            <a:br>
              <a:rPr lang="en-US" dirty="0"/>
            </a:br>
            <a:endParaRPr lang="en-US" dirty="0"/>
          </a:p>
        </p:txBody>
      </p:sp>
      <p:sp>
        <p:nvSpPr>
          <p:cNvPr id="3" name="Text Placeholder 2"/>
          <p:cNvSpPr>
            <a:spLocks noGrp="1"/>
          </p:cNvSpPr>
          <p:nvPr>
            <p:ph type="body" idx="1"/>
          </p:nvPr>
        </p:nvSpPr>
        <p:spPr>
          <a:xfrm>
            <a:off x="347506" y="1204451"/>
            <a:ext cx="7688700" cy="869808"/>
          </a:xfrm>
        </p:spPr>
        <p:txBody>
          <a:bodyPr/>
          <a:lstStyle/>
          <a:p>
            <a:r>
              <a:rPr lang="en-US" sz="1200" b="1" dirty="0">
                <a:latin typeface="Times New Roman" panose="02020603050405020304" pitchFamily="18" charset="0"/>
                <a:cs typeface="Times New Roman" panose="02020603050405020304" pitchFamily="18" charset="0"/>
              </a:rPr>
              <a:t>Explained variance</a:t>
            </a:r>
            <a:r>
              <a:rPr lang="en-US" sz="1200" dirty="0">
                <a:latin typeface="Times New Roman" panose="02020603050405020304" pitchFamily="18" charset="0"/>
                <a:cs typeface="Times New Roman" panose="02020603050405020304" pitchFamily="18" charset="0"/>
              </a:rPr>
              <a:t> is the amount of variance explained by each of the selected components.  </a:t>
            </a:r>
          </a:p>
          <a:p>
            <a:r>
              <a:rPr lang="en-US" sz="1200" b="1" dirty="0">
                <a:latin typeface="Times New Roman" panose="02020603050405020304" pitchFamily="18" charset="0"/>
                <a:cs typeface="Times New Roman" panose="02020603050405020304" pitchFamily="18" charset="0"/>
              </a:rPr>
              <a:t>Explained variance ratio</a:t>
            </a:r>
            <a:r>
              <a:rPr lang="en-US" sz="1200" dirty="0">
                <a:latin typeface="Times New Roman" panose="02020603050405020304" pitchFamily="18" charset="0"/>
                <a:cs typeface="Times New Roman" panose="02020603050405020304" pitchFamily="18" charset="0"/>
              </a:rPr>
              <a:t> is the percentage of variance explained by each of the selected components. </a:t>
            </a:r>
          </a:p>
          <a:p>
            <a:endParaRPr lang="en-US" dirty="0"/>
          </a:p>
        </p:txBody>
      </p:sp>
      <p:pic>
        <p:nvPicPr>
          <p:cNvPr id="4" name="Picture 3"/>
          <p:cNvPicPr/>
          <p:nvPr/>
        </p:nvPicPr>
        <p:blipFill>
          <a:blip r:embed="rId2"/>
          <a:stretch>
            <a:fillRect/>
          </a:stretch>
        </p:blipFill>
        <p:spPr>
          <a:xfrm>
            <a:off x="923827" y="1838228"/>
            <a:ext cx="6373179" cy="3233354"/>
          </a:xfrm>
          <a:prstGeom prst="rect">
            <a:avLst/>
          </a:prstGeom>
        </p:spPr>
      </p:pic>
    </p:spTree>
    <p:extLst>
      <p:ext uri="{BB962C8B-B14F-4D97-AF65-F5344CB8AC3E}">
        <p14:creationId xmlns:p14="http://schemas.microsoft.com/office/powerpoint/2010/main" val="133993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804" y="560238"/>
            <a:ext cx="7688700" cy="535200"/>
          </a:xfrm>
        </p:spPr>
        <p:txBody>
          <a:bodyPr/>
          <a:lstStyle/>
          <a:p>
            <a:r>
              <a:rPr lang="en-US" sz="2000" dirty="0">
                <a:latin typeface="Times New Roman" panose="02020603050405020304" pitchFamily="18" charset="0"/>
                <a:cs typeface="Times New Roman" panose="02020603050405020304" pitchFamily="18" charset="0"/>
              </a:rPr>
              <a:t>Scatter plot of PCA1 and PCA2 </a:t>
            </a:r>
            <a:br>
              <a:rPr lang="en-US" dirty="0"/>
            </a:br>
            <a:endParaRPr lang="en-US" dirty="0"/>
          </a:p>
        </p:txBody>
      </p:sp>
      <p:sp>
        <p:nvSpPr>
          <p:cNvPr id="3" name="Text Placeholder 2"/>
          <p:cNvSpPr>
            <a:spLocks noGrp="1"/>
          </p:cNvSpPr>
          <p:nvPr>
            <p:ph type="body" idx="1"/>
          </p:nvPr>
        </p:nvSpPr>
        <p:spPr>
          <a:xfrm>
            <a:off x="361804" y="1308314"/>
            <a:ext cx="7688700" cy="592405"/>
          </a:xfrm>
        </p:spPr>
        <p:txBody>
          <a:bodyPr/>
          <a:lstStyle/>
          <a:p>
            <a:pPr marL="146050" indent="0">
              <a:buNone/>
            </a:pPr>
            <a:r>
              <a:rPr lang="en-US" sz="1400" dirty="0">
                <a:latin typeface="Times New Roman" panose="02020603050405020304" pitchFamily="18" charset="0"/>
                <a:cs typeface="Times New Roman" panose="02020603050405020304" pitchFamily="18" charset="0"/>
              </a:rPr>
              <a:t>If you draw a scatterplot against the first two PCs, the clustering of data points of 0 and 1are clearly visible. </a:t>
            </a:r>
          </a:p>
          <a:p>
            <a:endParaRPr lang="en-US" dirty="0"/>
          </a:p>
          <a:p>
            <a:endParaRPr lang="en-US" dirty="0"/>
          </a:p>
        </p:txBody>
      </p:sp>
      <p:pic>
        <p:nvPicPr>
          <p:cNvPr id="4" name="Picture 3"/>
          <p:cNvPicPr/>
          <p:nvPr/>
        </p:nvPicPr>
        <p:blipFill>
          <a:blip r:embed="rId2"/>
          <a:stretch>
            <a:fillRect/>
          </a:stretch>
        </p:blipFill>
        <p:spPr>
          <a:xfrm>
            <a:off x="2457323" y="1900719"/>
            <a:ext cx="2984500" cy="3242781"/>
          </a:xfrm>
          <a:prstGeom prst="rect">
            <a:avLst/>
          </a:prstGeom>
        </p:spPr>
      </p:pic>
    </p:spTree>
    <p:extLst>
      <p:ext uri="{BB962C8B-B14F-4D97-AF65-F5344CB8AC3E}">
        <p14:creationId xmlns:p14="http://schemas.microsoft.com/office/powerpoint/2010/main" val="3611518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85320"/>
            <a:ext cx="3864354" cy="3671800"/>
          </a:xfrm>
        </p:spPr>
        <p:txBody>
          <a:bodyPr/>
          <a:lstStyle/>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In the 2D picture, though there is an overlap, yet the points belonging to the same category are distinctly clustered and region bound. </a:t>
            </a:r>
          </a:p>
          <a:p>
            <a:r>
              <a:rPr lang="en-US" sz="1400" dirty="0">
                <a:latin typeface="Times New Roman" panose="02020603050405020304" pitchFamily="18" charset="0"/>
                <a:cs typeface="Times New Roman" panose="02020603050405020304" pitchFamily="18" charset="0"/>
              </a:rPr>
              <a:t>.Since we do not have a clear picture in 2D scatter plot, we plot a 3D plot in order to have a clear picture.</a:t>
            </a:r>
          </a:p>
          <a:p>
            <a:r>
              <a:rPr lang="en-US" sz="1400" dirty="0">
                <a:latin typeface="Times New Roman" panose="02020603050405020304" pitchFamily="18" charset="0"/>
                <a:cs typeface="Times New Roman" panose="02020603050405020304" pitchFamily="18" charset="0"/>
              </a:rPr>
              <a:t>From the 3D plot, we can say that, though there is a certain degree of overlap, the points belonging to the same category are distinctly clustered and region bound. </a:t>
            </a:r>
          </a:p>
          <a:p>
            <a:pPr marL="14605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This proves that the data captured in the first three PCs is informative enough to discriminate the categories from each other.</a:t>
            </a:r>
          </a:p>
          <a:p>
            <a:pPr marL="14605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In other words, we now have evidence that the data is not completely random, but rather can be used to discriminate or explain the Y. </a:t>
            </a:r>
          </a:p>
          <a:p>
            <a:endParaRPr lang="en-US" sz="1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3724040" y="1085650"/>
            <a:ext cx="5419960" cy="2728360"/>
          </a:xfrm>
          <a:prstGeom prst="rect">
            <a:avLst/>
          </a:prstGeom>
        </p:spPr>
      </p:pic>
    </p:spTree>
    <p:extLst>
      <p:ext uri="{BB962C8B-B14F-4D97-AF65-F5344CB8AC3E}">
        <p14:creationId xmlns:p14="http://schemas.microsoft.com/office/powerpoint/2010/main" val="657987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631075" y="545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Times New Roman"/>
              <a:buNone/>
            </a:pPr>
            <a:r>
              <a:rPr lang="en" sz="2800" dirty="0">
                <a:solidFill>
                  <a:srgbClr val="000000"/>
                </a:solidFill>
                <a:latin typeface="Times New Roman"/>
                <a:ea typeface="Times New Roman"/>
                <a:cs typeface="Times New Roman"/>
                <a:sym typeface="Times New Roman"/>
              </a:rPr>
              <a:t>2.Problem Statement</a:t>
            </a:r>
            <a:endParaRPr sz="3600" b="0" dirty="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dirty="0"/>
          </a:p>
        </p:txBody>
      </p:sp>
      <p:sp>
        <p:nvSpPr>
          <p:cNvPr id="112" name="Google Shape;112;p17"/>
          <p:cNvSpPr txBox="1">
            <a:spLocks noGrp="1"/>
          </p:cNvSpPr>
          <p:nvPr>
            <p:ph type="body" idx="1"/>
          </p:nvPr>
        </p:nvSpPr>
        <p:spPr>
          <a:xfrm>
            <a:off x="729450" y="1391275"/>
            <a:ext cx="7688700" cy="3752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dirty="0">
                <a:solidFill>
                  <a:srgbClr val="404040"/>
                </a:solidFill>
                <a:latin typeface="Times New Roman"/>
                <a:ea typeface="Times New Roman"/>
                <a:cs typeface="Times New Roman"/>
                <a:sym typeface="Times New Roman"/>
              </a:rPr>
              <a:t>Though the rise of E-Commerce tradition over the past few years has created potential in the marketplace, most of the visitors still do not complete their online shopping process due to various reasons. </a:t>
            </a:r>
            <a:endParaRPr sz="1600" dirty="0">
              <a:solidFill>
                <a:srgbClr val="404040"/>
              </a:solidFill>
              <a:latin typeface="Times New Roman"/>
              <a:ea typeface="Times New Roman"/>
              <a:cs typeface="Times New Roman"/>
              <a:sym typeface="Times New Roman"/>
            </a:endParaRPr>
          </a:p>
          <a:p>
            <a:pPr marL="0" lvl="0" indent="0" algn="just" rtl="0">
              <a:spcBef>
                <a:spcPts val="1600"/>
              </a:spcBef>
              <a:spcAft>
                <a:spcPts val="0"/>
              </a:spcAft>
              <a:buNone/>
            </a:pPr>
            <a:r>
              <a:rPr lang="en" sz="1600" dirty="0">
                <a:solidFill>
                  <a:srgbClr val="404040"/>
                </a:solidFill>
                <a:latin typeface="Times New Roman"/>
                <a:ea typeface="Times New Roman"/>
                <a:cs typeface="Times New Roman"/>
                <a:sym typeface="Times New Roman"/>
              </a:rPr>
              <a:t>This leads the online vendors the need for solutions to prevent the loss of their revenues. </a:t>
            </a:r>
            <a:endParaRPr sz="1600" dirty="0">
              <a:solidFill>
                <a:srgbClr val="404040"/>
              </a:solidFill>
              <a:latin typeface="Times New Roman"/>
              <a:ea typeface="Times New Roman"/>
              <a:cs typeface="Times New Roman"/>
              <a:sym typeface="Times New Roman"/>
            </a:endParaRPr>
          </a:p>
          <a:p>
            <a:pPr marL="0" lvl="0" indent="0" algn="just" rtl="0">
              <a:spcBef>
                <a:spcPts val="1600"/>
              </a:spcBef>
              <a:spcAft>
                <a:spcPts val="0"/>
              </a:spcAft>
              <a:buNone/>
            </a:pPr>
            <a:r>
              <a:rPr lang="en" sz="1600" dirty="0">
                <a:solidFill>
                  <a:srgbClr val="404040"/>
                </a:solidFill>
                <a:latin typeface="Times New Roman"/>
                <a:ea typeface="Times New Roman"/>
                <a:cs typeface="Times New Roman"/>
                <a:sym typeface="Times New Roman"/>
              </a:rPr>
              <a:t>Based on this information, our group has derived two  problem statements, which we aim to address in this project: </a:t>
            </a:r>
            <a:endParaRPr sz="1600" dirty="0">
              <a:solidFill>
                <a:srgbClr val="404040"/>
              </a:solidFill>
              <a:latin typeface="Times New Roman"/>
              <a:ea typeface="Times New Roman"/>
              <a:cs typeface="Times New Roman"/>
              <a:sym typeface="Times New Roman"/>
            </a:endParaRPr>
          </a:p>
          <a:p>
            <a:pPr marL="457200" lvl="0" indent="-330200" algn="just" rtl="0">
              <a:spcBef>
                <a:spcPts val="1600"/>
              </a:spcBef>
              <a:spcAft>
                <a:spcPts val="0"/>
              </a:spcAft>
              <a:buClr>
                <a:srgbClr val="404040"/>
              </a:buClr>
              <a:buSzPts val="1600"/>
              <a:buFont typeface="Times New Roman"/>
              <a:buAutoNum type="arabicPeriod"/>
            </a:pPr>
            <a:r>
              <a:rPr lang="en" sz="1600" dirty="0">
                <a:solidFill>
                  <a:srgbClr val="404040"/>
                </a:solidFill>
                <a:latin typeface="Times New Roman"/>
                <a:ea typeface="Times New Roman"/>
                <a:cs typeface="Times New Roman"/>
                <a:sym typeface="Times New Roman"/>
              </a:rPr>
              <a:t>The factors that influence the visitor’s intention on the online shopping environment</a:t>
            </a:r>
            <a:endParaRPr sz="1600" dirty="0">
              <a:solidFill>
                <a:srgbClr val="404040"/>
              </a:solidFill>
              <a:latin typeface="Times New Roman"/>
              <a:ea typeface="Times New Roman"/>
              <a:cs typeface="Times New Roman"/>
              <a:sym typeface="Times New Roman"/>
            </a:endParaRPr>
          </a:p>
          <a:p>
            <a:pPr marL="457200" lvl="0" indent="-330200" algn="just" rtl="0">
              <a:spcBef>
                <a:spcPts val="0"/>
              </a:spcBef>
              <a:spcAft>
                <a:spcPts val="0"/>
              </a:spcAft>
              <a:buClr>
                <a:srgbClr val="404040"/>
              </a:buClr>
              <a:buSzPts val="1600"/>
              <a:buFont typeface="Times New Roman"/>
              <a:buAutoNum type="arabicPeriod"/>
            </a:pPr>
            <a:r>
              <a:rPr lang="en" sz="1600" dirty="0">
                <a:solidFill>
                  <a:srgbClr val="404040"/>
                </a:solidFill>
                <a:latin typeface="Times New Roman"/>
                <a:ea typeface="Times New Roman"/>
                <a:cs typeface="Times New Roman"/>
                <a:sym typeface="Times New Roman"/>
              </a:rPr>
              <a:t>Machine learning models to predict the likelihood of their revenue generation based on the relevant factors.</a:t>
            </a:r>
            <a:endParaRPr sz="1600" dirty="0">
              <a:solidFill>
                <a:srgbClr val="404040"/>
              </a:solidFill>
              <a:latin typeface="Times New Roman"/>
              <a:ea typeface="Times New Roman"/>
              <a:cs typeface="Times New Roman"/>
              <a:sym typeface="Times New Roman"/>
            </a:endParaRPr>
          </a:p>
          <a:p>
            <a:pPr marL="0" lvl="0" indent="0" algn="just" rtl="0">
              <a:spcBef>
                <a:spcPts val="1600"/>
              </a:spcBef>
              <a:spcAft>
                <a:spcPts val="0"/>
              </a:spcAft>
              <a:buNone/>
            </a:pPr>
            <a:endParaRPr sz="1600" dirty="0">
              <a:solidFill>
                <a:srgbClr val="404040"/>
              </a:solidFill>
              <a:latin typeface="Times New Roman"/>
              <a:ea typeface="Times New Roman"/>
              <a:cs typeface="Times New Roman"/>
              <a:sym typeface="Times New Roman"/>
            </a:endParaRPr>
          </a:p>
          <a:p>
            <a:pPr marL="0" lvl="0" indent="0" algn="just" rtl="0">
              <a:spcBef>
                <a:spcPts val="1600"/>
              </a:spcBef>
              <a:spcAft>
                <a:spcPts val="1600"/>
              </a:spcAft>
              <a:buNone/>
            </a:pPr>
            <a:endParaRPr sz="1600" dirty="0">
              <a:solidFill>
                <a:srgbClr val="40404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290" y="20549"/>
            <a:ext cx="7688700" cy="535200"/>
          </a:xfrm>
        </p:spPr>
        <p:txBody>
          <a:bodyPr/>
          <a:lstStyle/>
          <a:p>
            <a:r>
              <a:rPr lang="en-US" sz="2000" dirty="0">
                <a:latin typeface="Times New Roman" panose="02020603050405020304" pitchFamily="18" charset="0"/>
                <a:cs typeface="Times New Roman" panose="02020603050405020304" pitchFamily="18" charset="0"/>
              </a:rPr>
              <a:t>Effect of variables on each component </a:t>
            </a:r>
            <a:br>
              <a:rPr lang="en-US" dirty="0"/>
            </a:br>
            <a:endParaRPr lang="en-US" dirty="0"/>
          </a:p>
        </p:txBody>
      </p:sp>
      <p:sp>
        <p:nvSpPr>
          <p:cNvPr id="3" name="Text Placeholder 2"/>
          <p:cNvSpPr>
            <a:spLocks noGrp="1"/>
          </p:cNvSpPr>
          <p:nvPr>
            <p:ph type="body" idx="1"/>
          </p:nvPr>
        </p:nvSpPr>
        <p:spPr>
          <a:xfrm>
            <a:off x="211290" y="555749"/>
            <a:ext cx="8721420" cy="581126"/>
          </a:xfrm>
        </p:spPr>
        <p:txBody>
          <a:bodyPr/>
          <a:lstStyle/>
          <a:p>
            <a:pPr marL="146050" indent="0">
              <a:buNone/>
            </a:pPr>
            <a:r>
              <a:rPr lang="en-US" sz="1400" dirty="0">
                <a:latin typeface="Times New Roman" panose="02020603050405020304" pitchFamily="18" charset="0"/>
                <a:cs typeface="Times New Roman" panose="02020603050405020304" pitchFamily="18" charset="0"/>
              </a:rPr>
              <a:t>Below heat map and the color bar basically represent the correlation between the various feature and the principal component itself. </a:t>
            </a:r>
          </a:p>
          <a:p>
            <a:endParaRPr lang="en-US" dirty="0"/>
          </a:p>
        </p:txBody>
      </p:sp>
      <p:pic>
        <p:nvPicPr>
          <p:cNvPr id="4" name="Picture 3"/>
          <p:cNvPicPr/>
          <p:nvPr/>
        </p:nvPicPr>
        <p:blipFill>
          <a:blip r:embed="rId2"/>
          <a:stretch>
            <a:fillRect/>
          </a:stretch>
        </p:blipFill>
        <p:spPr>
          <a:xfrm>
            <a:off x="1117600" y="1090949"/>
            <a:ext cx="6272488" cy="4032002"/>
          </a:xfrm>
          <a:prstGeom prst="rect">
            <a:avLst/>
          </a:prstGeom>
        </p:spPr>
      </p:pic>
    </p:spTree>
    <p:extLst>
      <p:ext uri="{BB962C8B-B14F-4D97-AF65-F5344CB8AC3E}">
        <p14:creationId xmlns:p14="http://schemas.microsoft.com/office/powerpoint/2010/main" val="2839682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650" y="509856"/>
            <a:ext cx="7688700" cy="535200"/>
          </a:xfrm>
        </p:spPr>
        <p:txBody>
          <a:bodyPr/>
          <a:lstStyle/>
          <a:p>
            <a:r>
              <a:rPr lang="en-US" sz="2000" dirty="0">
                <a:latin typeface="Times New Roman" panose="02020603050405020304" pitchFamily="18" charset="0"/>
                <a:cs typeface="Times New Roman" panose="02020603050405020304" pitchFamily="18" charset="0"/>
              </a:rPr>
              <a:t>PCA Biplot </a:t>
            </a:r>
            <a:br>
              <a:rPr lang="en-US" dirty="0"/>
            </a:br>
            <a:endParaRPr lang="en-US" dirty="0"/>
          </a:p>
        </p:txBody>
      </p:sp>
      <p:sp>
        <p:nvSpPr>
          <p:cNvPr id="3" name="Text Placeholder 2"/>
          <p:cNvSpPr>
            <a:spLocks noGrp="1"/>
          </p:cNvSpPr>
          <p:nvPr>
            <p:ph type="body" idx="1"/>
          </p:nvPr>
        </p:nvSpPr>
        <p:spPr>
          <a:xfrm>
            <a:off x="424650" y="1366169"/>
            <a:ext cx="7688700" cy="2779795"/>
          </a:xfrm>
        </p:spPr>
        <p:txBody>
          <a:bodyPr/>
          <a:lstStyle/>
          <a:p>
            <a:pPr marL="146050" indent="0">
              <a:buNone/>
            </a:pPr>
            <a:r>
              <a:rPr lang="en-US" sz="1600" dirty="0" err="1">
                <a:latin typeface="Times New Roman" panose="02020603050405020304" pitchFamily="18" charset="0"/>
                <a:cs typeface="Times New Roman" panose="02020603050405020304" pitchFamily="18" charset="0"/>
              </a:rPr>
              <a:t>Biplot</a:t>
            </a:r>
            <a:r>
              <a:rPr lang="en-US" sz="1600" dirty="0">
                <a:latin typeface="Times New Roman" panose="02020603050405020304" pitchFamily="18" charset="0"/>
                <a:cs typeface="Times New Roman" panose="02020603050405020304" pitchFamily="18" charset="0"/>
              </a:rPr>
              <a:t> is an interesting plot and contains lot of useful information. </a:t>
            </a:r>
          </a:p>
          <a:p>
            <a:pPr marL="146050" indent="0">
              <a:buNone/>
            </a:pPr>
            <a:endParaRPr lang="en-US" sz="1600" dirty="0">
              <a:latin typeface="Times New Roman" panose="02020603050405020304" pitchFamily="18" charset="0"/>
              <a:cs typeface="Times New Roman" panose="02020603050405020304" pitchFamily="18" charset="0"/>
            </a:endParaRPr>
          </a:p>
          <a:p>
            <a:pPr marL="146050" indent="0">
              <a:buNone/>
            </a:pPr>
            <a:r>
              <a:rPr lang="en-US" sz="1600" dirty="0">
                <a:latin typeface="Times New Roman" panose="02020603050405020304" pitchFamily="18" charset="0"/>
                <a:cs typeface="Times New Roman" panose="02020603050405020304" pitchFamily="18" charset="0"/>
              </a:rPr>
              <a:t>It contains two plots: </a:t>
            </a:r>
          </a:p>
          <a:p>
            <a:pPr marL="146050" indent="0">
              <a:buNone/>
            </a:pPr>
            <a:endParaRPr lang="en-US" sz="1600" dirty="0">
              <a:latin typeface="Times New Roman" panose="02020603050405020304" pitchFamily="18" charset="0"/>
              <a:cs typeface="Times New Roman" panose="02020603050405020304" pitchFamily="18" charset="0"/>
            </a:endParaRPr>
          </a:p>
          <a:p>
            <a:pPr marL="146050" lvl="0" indent="0">
              <a:buNone/>
            </a:pPr>
            <a:r>
              <a:rPr lang="en-US" sz="1600" dirty="0">
                <a:latin typeface="Times New Roman" panose="02020603050405020304" pitchFamily="18" charset="0"/>
                <a:cs typeface="Times New Roman" panose="02020603050405020304" pitchFamily="18" charset="0"/>
              </a:rPr>
              <a:t>  1. PCA scatter plot which shows first two components (We already plotted this above).</a:t>
            </a:r>
          </a:p>
          <a:p>
            <a:pPr marL="146050" lvl="0" indent="0">
              <a:buNone/>
            </a:pPr>
            <a:r>
              <a:rPr lang="en-US" sz="1600" dirty="0">
                <a:latin typeface="Times New Roman" panose="02020603050405020304" pitchFamily="18" charset="0"/>
                <a:cs typeface="Times New Roman" panose="02020603050405020304" pitchFamily="18" charset="0"/>
              </a:rPr>
              <a:t> </a:t>
            </a:r>
          </a:p>
          <a:p>
            <a:pPr marL="146050" lvl="0" indent="0">
              <a:buNone/>
            </a:pPr>
            <a:r>
              <a:rPr lang="en-US" sz="1600" dirty="0">
                <a:latin typeface="Times New Roman" panose="02020603050405020304" pitchFamily="18" charset="0"/>
                <a:cs typeface="Times New Roman" panose="02020603050405020304" pitchFamily="18" charset="0"/>
              </a:rPr>
              <a:t>  2. PCA loading plot which shows how strongly each characteristic influences a principal component. </a:t>
            </a:r>
          </a:p>
          <a:p>
            <a:pPr marL="146050" indent="0">
              <a:buNone/>
            </a:pPr>
            <a:endParaRPr lang="en-US" sz="1600" dirty="0">
              <a:latin typeface="Times New Roman" panose="02020603050405020304" pitchFamily="18" charset="0"/>
              <a:cs typeface="Times New Roman" panose="02020603050405020304" pitchFamily="18" charset="0"/>
            </a:endParaRPr>
          </a:p>
          <a:p>
            <a:pPr marL="146050" indent="0">
              <a:buNone/>
            </a:pPr>
            <a:endParaRPr lang="en-US" dirty="0"/>
          </a:p>
          <a:p>
            <a:endParaRPr lang="en-US" dirty="0"/>
          </a:p>
        </p:txBody>
      </p:sp>
    </p:spTree>
    <p:extLst>
      <p:ext uri="{BB962C8B-B14F-4D97-AF65-F5344CB8AC3E}">
        <p14:creationId xmlns:p14="http://schemas.microsoft.com/office/powerpoint/2010/main" val="224577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04800" y="508000"/>
            <a:ext cx="6175895" cy="4330700"/>
          </a:xfrm>
          <a:prstGeom prst="rect">
            <a:avLst/>
          </a:prstGeom>
        </p:spPr>
      </p:pic>
      <p:sp>
        <p:nvSpPr>
          <p:cNvPr id="7" name="TextBox 6">
            <a:extLst>
              <a:ext uri="{FF2B5EF4-FFF2-40B4-BE49-F238E27FC236}">
                <a16:creationId xmlns:a16="http://schemas.microsoft.com/office/drawing/2014/main" id="{CF072992-ABC4-4501-805A-693C8B1FFDD6}"/>
              </a:ext>
            </a:extLst>
          </p:cNvPr>
          <p:cNvSpPr txBox="1"/>
          <p:nvPr/>
        </p:nvSpPr>
        <p:spPr>
          <a:xfrm>
            <a:off x="4958080" y="690680"/>
            <a:ext cx="4013200" cy="3082703"/>
          </a:xfrm>
          <a:prstGeom prst="rect">
            <a:avLst/>
          </a:prstGeom>
          <a:noFill/>
        </p:spPr>
        <p:txBody>
          <a:bodyPr wrap="square">
            <a:spAutoFit/>
          </a:bodyPr>
          <a:lstStyle/>
          <a:p>
            <a:pPr algn="just">
              <a:lnSpc>
                <a:spcPct val="115000"/>
              </a:lnSpc>
              <a:spcAft>
                <a:spcPts val="0"/>
              </a:spcAft>
            </a:pPr>
            <a:r>
              <a:rPr lang="en-US" sz="1400" spc="-5" dirty="0">
                <a:solidFill>
                  <a:srgbClr val="000000"/>
                </a:solidFill>
                <a:effectLst/>
                <a:latin typeface="Times New Roman" panose="02020603050405020304" pitchFamily="18" charset="0"/>
                <a:ea typeface="Arial" panose="020B0604020202020204" pitchFamily="34" charset="0"/>
              </a:rPr>
              <a:t>The angles between the vectors tell us how characteristics correlate with one another</a:t>
            </a:r>
            <a:endParaRPr lang="en-IN" sz="1200" dirty="0">
              <a:effectLst/>
              <a:latin typeface="Arial" panose="020B0604020202020204" pitchFamily="34" charset="0"/>
              <a:ea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IN" sz="1400" spc="-5" dirty="0">
                <a:effectLst/>
                <a:latin typeface="Times New Roman" panose="02020603050405020304" pitchFamily="18" charset="0"/>
                <a:ea typeface="Times New Roman" panose="02020603050405020304" pitchFamily="18" charset="0"/>
              </a:rPr>
              <a:t>When two vectors are close, forming a small angle, the two variables they represent are positively correlated. [Browser2 and OperatingSyatem_2]</a:t>
            </a:r>
            <a:endParaRPr lang="en-IN" sz="1200" dirty="0">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400" spc="-5" dirty="0">
                <a:effectLst/>
                <a:latin typeface="Times New Roman" panose="02020603050405020304" pitchFamily="18" charset="0"/>
                <a:ea typeface="Times New Roman" panose="02020603050405020304" pitchFamily="18" charset="0"/>
              </a:rPr>
              <a:t>If they meet each other at 90°, they are not likely to be correlated. [</a:t>
            </a:r>
            <a:r>
              <a:rPr lang="en-IN" sz="1400" spc="-5" dirty="0" err="1">
                <a:effectLst/>
                <a:latin typeface="Times New Roman" panose="02020603050405020304" pitchFamily="18" charset="0"/>
                <a:ea typeface="Times New Roman" panose="02020603050405020304" pitchFamily="18" charset="0"/>
              </a:rPr>
              <a:t>Administrative_Duration</a:t>
            </a:r>
            <a:r>
              <a:rPr lang="en-IN" sz="1400" spc="-5" dirty="0">
                <a:effectLst/>
                <a:latin typeface="Times New Roman" panose="02020603050405020304" pitchFamily="18" charset="0"/>
                <a:ea typeface="Times New Roman" panose="02020603050405020304" pitchFamily="18" charset="0"/>
              </a:rPr>
              <a:t> and Browser1]</a:t>
            </a:r>
            <a:endParaRPr lang="en-IN" sz="1200" dirty="0">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400" spc="-5" dirty="0">
                <a:effectLst/>
                <a:latin typeface="Times New Roman" panose="02020603050405020304" pitchFamily="18" charset="0"/>
                <a:ea typeface="Times New Roman" panose="02020603050405020304" pitchFamily="18" charset="0"/>
              </a:rPr>
              <a:t>When they diverge and form a large angle (close to 180°), they are negative correlated. [Browser2 and Browser1]</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77779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306" y="0"/>
            <a:ext cx="7688700" cy="535200"/>
          </a:xfrm>
        </p:spPr>
        <p:txBody>
          <a:bodyPr/>
          <a:lstStyle/>
          <a:p>
            <a:r>
              <a:rPr lang="en-US" sz="2000" dirty="0">
                <a:latin typeface="Times New Roman" panose="02020603050405020304" pitchFamily="18" charset="0"/>
                <a:cs typeface="Times New Roman" panose="02020603050405020304" pitchFamily="18" charset="0"/>
              </a:rPr>
              <a:t>Number of Components Vs Classification Accuracy </a:t>
            </a:r>
          </a:p>
        </p:txBody>
      </p:sp>
      <p:sp>
        <p:nvSpPr>
          <p:cNvPr id="3" name="Text Placeholder 2"/>
          <p:cNvSpPr>
            <a:spLocks noGrp="1"/>
          </p:cNvSpPr>
          <p:nvPr>
            <p:ph type="body" idx="1"/>
          </p:nvPr>
        </p:nvSpPr>
        <p:spPr>
          <a:xfrm>
            <a:off x="268890" y="509323"/>
            <a:ext cx="8574804" cy="648917"/>
          </a:xfrm>
        </p:spPr>
        <p:txBody>
          <a:bodyPr/>
          <a:lstStyle/>
          <a:p>
            <a:pPr marL="146050" indent="0">
              <a:buNone/>
            </a:pPr>
            <a:r>
              <a:rPr lang="en-US" sz="1600" dirty="0">
                <a:latin typeface="Times New Roman" panose="02020603050405020304" pitchFamily="18" charset="0"/>
                <a:cs typeface="Times New Roman" panose="02020603050405020304" pitchFamily="18" charset="0"/>
              </a:rPr>
              <a:t>We compute the classification accuracy using Logistic Regression for each number of components or features selected. </a:t>
            </a:r>
          </a:p>
          <a:p>
            <a:pPr marL="146050" indent="0">
              <a:buNone/>
            </a:pPr>
            <a:r>
              <a:rPr lang="en-US" sz="1600" dirty="0">
                <a:latin typeface="Times New Roman" panose="02020603050405020304" pitchFamily="18" charset="0"/>
                <a:cs typeface="Times New Roman" panose="02020603050405020304" pitchFamily="18" charset="0"/>
              </a:rPr>
              <a:t>We can observe that there is a general trend of increased performance as the number of dimensions is increased. And there is no much improvement after 15 Components. </a:t>
            </a:r>
          </a:p>
          <a:p>
            <a:endParaRPr lang="en-US" dirty="0"/>
          </a:p>
        </p:txBody>
      </p:sp>
      <p:pic>
        <p:nvPicPr>
          <p:cNvPr id="4" name="Picture 3"/>
          <p:cNvPicPr/>
          <p:nvPr/>
        </p:nvPicPr>
        <p:blipFill>
          <a:blip r:embed="rId2"/>
          <a:stretch>
            <a:fillRect/>
          </a:stretch>
        </p:blipFill>
        <p:spPr>
          <a:xfrm>
            <a:off x="343256" y="1880870"/>
            <a:ext cx="8020312" cy="3045431"/>
          </a:xfrm>
          <a:prstGeom prst="rect">
            <a:avLst/>
          </a:prstGeom>
        </p:spPr>
      </p:pic>
    </p:spTree>
    <p:extLst>
      <p:ext uri="{BB962C8B-B14F-4D97-AF65-F5344CB8AC3E}">
        <p14:creationId xmlns:p14="http://schemas.microsoft.com/office/powerpoint/2010/main" val="3774450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30" y="584790"/>
            <a:ext cx="7688700" cy="535200"/>
          </a:xfrm>
        </p:spPr>
        <p:txBody>
          <a:bodyPr/>
          <a:lstStyle/>
          <a:p>
            <a:r>
              <a:rPr lang="en-US" sz="2000" dirty="0">
                <a:latin typeface="Times New Roman" panose="02020603050405020304" pitchFamily="18" charset="0"/>
                <a:cs typeface="Times New Roman" panose="02020603050405020304" pitchFamily="18" charset="0"/>
              </a:rPr>
              <a:t>Classification Model Evaluation Using PCA Components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84010" y="1270985"/>
            <a:ext cx="8384070" cy="689896"/>
          </a:xfrm>
        </p:spPr>
        <p:txBody>
          <a:bodyPr/>
          <a:lstStyle/>
          <a:p>
            <a:r>
              <a:rPr lang="en-US" sz="1600" dirty="0">
                <a:latin typeface="Times New Roman" panose="02020603050405020304" pitchFamily="18" charset="0"/>
                <a:cs typeface="Times New Roman" panose="02020603050405020304" pitchFamily="18" charset="0"/>
              </a:rPr>
              <a:t>We perform various classification models on PCA components that explain 95% variance of the data and evaluate the results. </a:t>
            </a:r>
          </a:p>
          <a:p>
            <a:endParaRPr lang="en-US" dirty="0"/>
          </a:p>
        </p:txBody>
      </p:sp>
      <p:graphicFrame>
        <p:nvGraphicFramePr>
          <p:cNvPr id="7" name="Table 6">
            <a:extLst>
              <a:ext uri="{FF2B5EF4-FFF2-40B4-BE49-F238E27FC236}">
                <a16:creationId xmlns:a16="http://schemas.microsoft.com/office/drawing/2014/main" id="{22268B37-644E-4BCB-AC22-9A6BF1E5BC4C}"/>
              </a:ext>
            </a:extLst>
          </p:cNvPr>
          <p:cNvGraphicFramePr>
            <a:graphicFrameLocks noGrp="1"/>
          </p:cNvGraphicFramePr>
          <p:nvPr>
            <p:extLst>
              <p:ext uri="{D42A27DB-BD31-4B8C-83A1-F6EECF244321}">
                <p14:modId xmlns:p14="http://schemas.microsoft.com/office/powerpoint/2010/main" val="2659286452"/>
              </p:ext>
            </p:extLst>
          </p:nvPr>
        </p:nvGraphicFramePr>
        <p:xfrm>
          <a:off x="1251584" y="1960881"/>
          <a:ext cx="6683376" cy="3068318"/>
        </p:xfrm>
        <a:graphic>
          <a:graphicData uri="http://schemas.openxmlformats.org/drawingml/2006/table">
            <a:tbl>
              <a:tblPr firstRow="1" firstCol="1" bandRow="1">
                <a:tableStyleId>{5C22544A-7EE6-4342-B048-85BDC9FD1C3A}</a:tableStyleId>
              </a:tblPr>
              <a:tblGrid>
                <a:gridCol w="954768">
                  <a:extLst>
                    <a:ext uri="{9D8B030D-6E8A-4147-A177-3AD203B41FA5}">
                      <a16:colId xmlns:a16="http://schemas.microsoft.com/office/drawing/2014/main" val="4148405911"/>
                    </a:ext>
                  </a:extLst>
                </a:gridCol>
                <a:gridCol w="954768">
                  <a:extLst>
                    <a:ext uri="{9D8B030D-6E8A-4147-A177-3AD203B41FA5}">
                      <a16:colId xmlns:a16="http://schemas.microsoft.com/office/drawing/2014/main" val="2554750110"/>
                    </a:ext>
                  </a:extLst>
                </a:gridCol>
                <a:gridCol w="954768">
                  <a:extLst>
                    <a:ext uri="{9D8B030D-6E8A-4147-A177-3AD203B41FA5}">
                      <a16:colId xmlns:a16="http://schemas.microsoft.com/office/drawing/2014/main" val="590338569"/>
                    </a:ext>
                  </a:extLst>
                </a:gridCol>
                <a:gridCol w="954768">
                  <a:extLst>
                    <a:ext uri="{9D8B030D-6E8A-4147-A177-3AD203B41FA5}">
                      <a16:colId xmlns:a16="http://schemas.microsoft.com/office/drawing/2014/main" val="4093660240"/>
                    </a:ext>
                  </a:extLst>
                </a:gridCol>
                <a:gridCol w="954768">
                  <a:extLst>
                    <a:ext uri="{9D8B030D-6E8A-4147-A177-3AD203B41FA5}">
                      <a16:colId xmlns:a16="http://schemas.microsoft.com/office/drawing/2014/main" val="1934014386"/>
                    </a:ext>
                  </a:extLst>
                </a:gridCol>
                <a:gridCol w="954768">
                  <a:extLst>
                    <a:ext uri="{9D8B030D-6E8A-4147-A177-3AD203B41FA5}">
                      <a16:colId xmlns:a16="http://schemas.microsoft.com/office/drawing/2014/main" val="3920387010"/>
                    </a:ext>
                  </a:extLst>
                </a:gridCol>
                <a:gridCol w="954768">
                  <a:extLst>
                    <a:ext uri="{9D8B030D-6E8A-4147-A177-3AD203B41FA5}">
                      <a16:colId xmlns:a16="http://schemas.microsoft.com/office/drawing/2014/main" val="3504908168"/>
                    </a:ext>
                  </a:extLst>
                </a:gridCol>
              </a:tblGrid>
              <a:tr h="196678">
                <a:tc>
                  <a:txBody>
                    <a:bodyPr/>
                    <a:lstStyle/>
                    <a:p>
                      <a:pPr algn="r">
                        <a:lnSpc>
                          <a:spcPct val="115000"/>
                        </a:lnSpc>
                        <a:spcAft>
                          <a:spcPts val="0"/>
                        </a:spcAft>
                      </a:pPr>
                      <a:r>
                        <a:rPr lang="en-IN" sz="700">
                          <a:effectLst/>
                        </a:rPr>
                        <a:t>Model</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Accuracy Score</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ROC-AUC Score</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Variance Error</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F1-Score</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Precision</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Recall</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6292876"/>
                  </a:ext>
                </a:extLst>
              </a:tr>
              <a:tr h="147862">
                <a:tc>
                  <a:txBody>
                    <a:bodyPr/>
                    <a:lstStyle/>
                    <a:p>
                      <a:pPr algn="r">
                        <a:lnSpc>
                          <a:spcPct val="115000"/>
                        </a:lnSpc>
                        <a:spcAft>
                          <a:spcPts val="0"/>
                        </a:spcAft>
                      </a:pPr>
                      <a:r>
                        <a:rPr lang="en-IN" sz="700">
                          <a:effectLst/>
                        </a:rPr>
                        <a:t>Logistic</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89.38%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91.14%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0.000085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89.07%</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88.91%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89.38%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6242748"/>
                  </a:ext>
                </a:extLst>
              </a:tr>
              <a:tr h="196678">
                <a:tc>
                  <a:txBody>
                    <a:bodyPr/>
                    <a:lstStyle/>
                    <a:p>
                      <a:pPr algn="r">
                        <a:lnSpc>
                          <a:spcPct val="115000"/>
                        </a:lnSpc>
                        <a:spcAft>
                          <a:spcPts val="0"/>
                        </a:spcAft>
                      </a:pPr>
                      <a:r>
                        <a:rPr lang="en-IN" sz="700">
                          <a:effectLst/>
                        </a:rPr>
                        <a:t>Decision Tree</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85.74%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73.26%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0.000471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85.80%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85.89%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85.74%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2367820"/>
                  </a:ext>
                </a:extLst>
              </a:tr>
              <a:tr h="295725">
                <a:tc>
                  <a:txBody>
                    <a:bodyPr/>
                    <a:lstStyle/>
                    <a:p>
                      <a:pPr algn="r">
                        <a:lnSpc>
                          <a:spcPct val="115000"/>
                        </a:lnSpc>
                        <a:spcAft>
                          <a:spcPts val="0"/>
                        </a:spcAft>
                      </a:pPr>
                      <a:r>
                        <a:rPr lang="en-IN" sz="700">
                          <a:effectLst/>
                        </a:rPr>
                        <a:t>Naive Bayes</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dirty="0">
                          <a:effectLst/>
                        </a:rPr>
                        <a:t>86.18%</a:t>
                      </a:r>
                      <a:endParaRPr lang="en-I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87.78%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0.00013</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86.19%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86.23%</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86.18%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4874796"/>
                  </a:ext>
                </a:extLst>
              </a:tr>
              <a:tr h="196678">
                <a:tc>
                  <a:txBody>
                    <a:bodyPr/>
                    <a:lstStyle/>
                    <a:p>
                      <a:pPr algn="r">
                        <a:lnSpc>
                          <a:spcPct val="115000"/>
                        </a:lnSpc>
                        <a:spcAft>
                          <a:spcPts val="0"/>
                        </a:spcAft>
                      </a:pPr>
                      <a:r>
                        <a:rPr lang="en-IN" sz="700">
                          <a:effectLst/>
                        </a:rPr>
                        <a:t>Random Forest</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89.20%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91.34%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0.000062</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88.34%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88.30%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89.20%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0528924"/>
                  </a:ext>
                </a:extLst>
              </a:tr>
              <a:tr h="295725">
                <a:tc>
                  <a:txBody>
                    <a:bodyPr/>
                    <a:lstStyle/>
                    <a:p>
                      <a:pPr algn="r">
                        <a:lnSpc>
                          <a:spcPct val="115000"/>
                        </a:lnSpc>
                        <a:spcAft>
                          <a:spcPts val="0"/>
                        </a:spcAft>
                      </a:pPr>
                      <a:r>
                        <a:rPr lang="en-IN" sz="700">
                          <a:effectLst/>
                        </a:rPr>
                        <a:t>Random Forest Tuned</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89.16%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91.80%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0.000049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88.50%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88.34%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89.16%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61117586"/>
                  </a:ext>
                </a:extLst>
              </a:tr>
              <a:tr h="147862">
                <a:tc>
                  <a:txBody>
                    <a:bodyPr/>
                    <a:lstStyle/>
                    <a:p>
                      <a:pPr algn="r">
                        <a:lnSpc>
                          <a:spcPct val="115000"/>
                        </a:lnSpc>
                        <a:spcAft>
                          <a:spcPts val="0"/>
                        </a:spcAft>
                      </a:pPr>
                      <a:r>
                        <a:rPr lang="en-IN" sz="700">
                          <a:effectLst/>
                        </a:rPr>
                        <a:t>KNN</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87.08%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83.41%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0.000145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85.76%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85.54%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87.08%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79412140"/>
                  </a:ext>
                </a:extLst>
              </a:tr>
              <a:tr h="147862">
                <a:tc>
                  <a:txBody>
                    <a:bodyPr/>
                    <a:lstStyle/>
                    <a:p>
                      <a:pPr algn="r">
                        <a:lnSpc>
                          <a:spcPct val="115000"/>
                        </a:lnSpc>
                        <a:spcAft>
                          <a:spcPts val="0"/>
                        </a:spcAft>
                      </a:pPr>
                      <a:r>
                        <a:rPr lang="en-IN" sz="700">
                          <a:effectLst/>
                        </a:rPr>
                        <a:t>KNN Tuned</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85.66%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87.83%</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0.00007</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81.33%</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83.62%</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85.66%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44855683"/>
                  </a:ext>
                </a:extLst>
              </a:tr>
              <a:tr h="196678">
                <a:tc>
                  <a:txBody>
                    <a:bodyPr/>
                    <a:lstStyle/>
                    <a:p>
                      <a:pPr algn="r">
                        <a:lnSpc>
                          <a:spcPct val="115000"/>
                        </a:lnSpc>
                        <a:spcAft>
                          <a:spcPts val="0"/>
                        </a:spcAft>
                      </a:pPr>
                      <a:r>
                        <a:rPr lang="en-IN" sz="700">
                          <a:effectLst/>
                        </a:rPr>
                        <a:t>Ada-Boost</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88.71%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90.57%</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0.000084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88.18%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87.96%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88.71%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12576221"/>
                  </a:ext>
                </a:extLst>
              </a:tr>
              <a:tr h="147862">
                <a:tc>
                  <a:txBody>
                    <a:bodyPr/>
                    <a:lstStyle/>
                    <a:p>
                      <a:pPr algn="r">
                        <a:lnSpc>
                          <a:spcPct val="115000"/>
                        </a:lnSpc>
                        <a:spcAft>
                          <a:spcPts val="0"/>
                        </a:spcAft>
                      </a:pPr>
                      <a:r>
                        <a:rPr lang="en-IN" sz="700">
                          <a:effectLst/>
                        </a:rPr>
                        <a:t>LGBM</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89.50%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91.96%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89.00%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88.85%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89.50%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6501668"/>
                  </a:ext>
                </a:extLst>
              </a:tr>
              <a:tr h="196678">
                <a:tc>
                  <a:txBody>
                    <a:bodyPr/>
                    <a:lstStyle/>
                    <a:p>
                      <a:pPr algn="r">
                        <a:lnSpc>
                          <a:spcPct val="115000"/>
                        </a:lnSpc>
                        <a:spcAft>
                          <a:spcPts val="0"/>
                        </a:spcAft>
                      </a:pPr>
                      <a:r>
                        <a:rPr lang="en-IN" sz="700">
                          <a:effectLst/>
                        </a:rPr>
                        <a:t>LGBM Tuned</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88.45%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90.65%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0.000064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87.28%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87.29%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88.45%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60070937"/>
                  </a:ext>
                </a:extLst>
              </a:tr>
              <a:tr h="147862">
                <a:tc>
                  <a:txBody>
                    <a:bodyPr/>
                    <a:lstStyle/>
                    <a:p>
                      <a:pPr algn="r">
                        <a:lnSpc>
                          <a:spcPct val="115000"/>
                        </a:lnSpc>
                        <a:spcAft>
                          <a:spcPts val="0"/>
                        </a:spcAft>
                      </a:pPr>
                      <a:r>
                        <a:rPr lang="en-IN" sz="700">
                          <a:effectLst/>
                        </a:rPr>
                        <a:t>Soft Voting</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89.64%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91.99%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0.000051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89.03%</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88.90%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89.64%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64855022"/>
                  </a:ext>
                </a:extLst>
              </a:tr>
              <a:tr h="261766">
                <a:tc>
                  <a:txBody>
                    <a:bodyPr/>
                    <a:lstStyle/>
                    <a:p>
                      <a:pPr algn="r">
                        <a:lnSpc>
                          <a:spcPct val="115000"/>
                        </a:lnSpc>
                        <a:spcAft>
                          <a:spcPts val="0"/>
                        </a:spcAft>
                      </a:pPr>
                      <a:r>
                        <a:rPr lang="en-IN" sz="700">
                          <a:effectLst/>
                        </a:rPr>
                        <a:t>Weighted Soft Voting</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89.78%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91.92%</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0.000056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89.25%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89.11%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89.78%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2184"/>
                  </a:ext>
                </a:extLst>
              </a:tr>
              <a:tr h="147862">
                <a:tc>
                  <a:txBody>
                    <a:bodyPr/>
                    <a:lstStyle/>
                    <a:p>
                      <a:pPr algn="r">
                        <a:lnSpc>
                          <a:spcPct val="115000"/>
                        </a:lnSpc>
                        <a:spcAft>
                          <a:spcPts val="0"/>
                        </a:spcAft>
                      </a:pPr>
                      <a:r>
                        <a:rPr lang="en-IN" sz="700">
                          <a:effectLst/>
                        </a:rPr>
                        <a:t>XG Boost</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89.19%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91.24%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0.000045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88.71%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88.52%</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89.19%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05158073"/>
                  </a:ext>
                </a:extLst>
              </a:tr>
              <a:tr h="196678">
                <a:tc>
                  <a:txBody>
                    <a:bodyPr/>
                    <a:lstStyle/>
                    <a:p>
                      <a:pPr algn="r">
                        <a:lnSpc>
                          <a:spcPct val="115000"/>
                        </a:lnSpc>
                        <a:spcAft>
                          <a:spcPts val="0"/>
                        </a:spcAft>
                      </a:pPr>
                      <a:r>
                        <a:rPr lang="en-IN" sz="700">
                          <a:effectLst/>
                        </a:rPr>
                        <a:t>XG Boost Tuned</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89.51%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91.77%</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0.000036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89.06%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88.88%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89.51%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0205615"/>
                  </a:ext>
                </a:extLst>
              </a:tr>
              <a:tr h="147862">
                <a:tc>
                  <a:txBody>
                    <a:bodyPr/>
                    <a:lstStyle/>
                    <a:p>
                      <a:pPr algn="r">
                        <a:lnSpc>
                          <a:spcPct val="115000"/>
                        </a:lnSpc>
                        <a:spcAft>
                          <a:spcPts val="0"/>
                        </a:spcAft>
                      </a:pPr>
                      <a:r>
                        <a:rPr lang="en-IN" sz="700">
                          <a:effectLst/>
                        </a:rPr>
                        <a:t>SVM</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89.80%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89.88%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0.000263</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89.39%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a:effectLst/>
                        </a:rPr>
                        <a:t>89.25%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r">
                        <a:lnSpc>
                          <a:spcPct val="115000"/>
                        </a:lnSpc>
                        <a:spcAft>
                          <a:spcPts val="0"/>
                        </a:spcAft>
                      </a:pPr>
                      <a:r>
                        <a:rPr lang="en-IN" sz="700" dirty="0">
                          <a:effectLst/>
                        </a:rPr>
                        <a:t>89.80%</a:t>
                      </a:r>
                      <a:endParaRPr lang="en-I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69032124"/>
                  </a:ext>
                </a:extLst>
              </a:tr>
            </a:tbl>
          </a:graphicData>
        </a:graphic>
      </p:graphicFrame>
    </p:spTree>
    <p:extLst>
      <p:ext uri="{BB962C8B-B14F-4D97-AF65-F5344CB8AC3E}">
        <p14:creationId xmlns:p14="http://schemas.microsoft.com/office/powerpoint/2010/main" val="201226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054813" y="1212351"/>
            <a:ext cx="6677025" cy="3016749"/>
          </a:xfrm>
          <a:prstGeom prst="rect">
            <a:avLst/>
          </a:prstGeom>
        </p:spPr>
      </p:pic>
    </p:spTree>
    <p:extLst>
      <p:ext uri="{BB962C8B-B14F-4D97-AF65-F5344CB8AC3E}">
        <p14:creationId xmlns:p14="http://schemas.microsoft.com/office/powerpoint/2010/main" val="3004384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9450" y="1345914"/>
            <a:ext cx="8157696" cy="3349375"/>
          </a:xfrm>
        </p:spPr>
        <p:txBody>
          <a:bodyPr/>
          <a:lstStyle/>
          <a:p>
            <a:pPr marL="146050" indent="0">
              <a:buNone/>
            </a:pPr>
            <a:r>
              <a:rPr lang="en-US" sz="1800" dirty="0">
                <a:latin typeface="Times New Roman" panose="02020603050405020304" pitchFamily="18" charset="0"/>
                <a:cs typeface="Times New Roman" panose="02020603050405020304" pitchFamily="18" charset="0"/>
              </a:rPr>
              <a:t>Based on these models, we derived the following inferences: </a:t>
            </a:r>
          </a:p>
          <a:p>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Soft voting performed exceptionally well giving an accuracy of 89%, ROC AUC Score of 91.96% having variance error of 0.00051. </a:t>
            </a:r>
          </a:p>
          <a:p>
            <a:endParaRPr lang="en-US" sz="1800" dirty="0">
              <a:latin typeface="Times New Roman" panose="02020603050405020304" pitchFamily="18" charset="0"/>
              <a:cs typeface="Times New Roman" panose="02020603050405020304" pitchFamily="18" charset="0"/>
            </a:endParaRPr>
          </a:p>
          <a:p>
            <a:pPr lvl="0" fontAlgn="base"/>
            <a:r>
              <a:rPr lang="en-US" sz="1800" dirty="0">
                <a:latin typeface="Times New Roman" panose="02020603050405020304" pitchFamily="18" charset="0"/>
                <a:cs typeface="Times New Roman" panose="02020603050405020304" pitchFamily="18" charset="0"/>
              </a:rPr>
              <a:t>Among the other models Weighted Soft voting, XG boost, XG boost Tuned, LGBM, Random Forest, Tuned Random Forest and Logistic Regression are the next good performers giving an accuracy score of 89% and ROC score of 91%. </a:t>
            </a:r>
          </a:p>
          <a:p>
            <a:endParaRPr lang="en-US" dirty="0"/>
          </a:p>
          <a:p>
            <a:endParaRPr lang="en-US" dirty="0"/>
          </a:p>
        </p:txBody>
      </p:sp>
    </p:spTree>
    <p:extLst>
      <p:ext uri="{BB962C8B-B14F-4D97-AF65-F5344CB8AC3E}">
        <p14:creationId xmlns:p14="http://schemas.microsoft.com/office/powerpoint/2010/main" val="3267602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18" y="551395"/>
            <a:ext cx="7688700" cy="535200"/>
          </a:xfrm>
        </p:spPr>
        <p:txBody>
          <a:bodyPr/>
          <a:lstStyle/>
          <a:p>
            <a:r>
              <a:rPr lang="en-US" dirty="0">
                <a:latin typeface="Times New Roman" pitchFamily="18" charset="0"/>
                <a:cs typeface="Times New Roman" pitchFamily="18" charset="0"/>
              </a:rPr>
              <a:t>TRANSFORMED DATASET</a:t>
            </a:r>
          </a:p>
        </p:txBody>
      </p:sp>
      <p:pic>
        <p:nvPicPr>
          <p:cNvPr id="4" name="Picture 3" descr="Screenshot (295).png"/>
          <p:cNvPicPr>
            <a:picLocks noChangeAspect="1"/>
          </p:cNvPicPr>
          <p:nvPr/>
        </p:nvPicPr>
        <p:blipFill>
          <a:blip r:embed="rId2"/>
          <a:stretch>
            <a:fillRect/>
          </a:stretch>
        </p:blipFill>
        <p:spPr>
          <a:xfrm>
            <a:off x="662152" y="1376855"/>
            <a:ext cx="7252138" cy="326879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29450" y="573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Times New Roman"/>
              <a:buNone/>
            </a:pPr>
            <a:r>
              <a:rPr lang="en" sz="2800" dirty="0">
                <a:solidFill>
                  <a:srgbClr val="000000"/>
                </a:solidFill>
                <a:latin typeface="Times New Roman"/>
                <a:ea typeface="Times New Roman"/>
                <a:cs typeface="Times New Roman"/>
                <a:sym typeface="Times New Roman"/>
              </a:rPr>
              <a:t>5.4 FEATURE SELECTION</a:t>
            </a:r>
            <a:endParaRPr sz="3600" b="0" dirty="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dirty="0"/>
          </a:p>
        </p:txBody>
      </p:sp>
      <p:sp>
        <p:nvSpPr>
          <p:cNvPr id="307" name="Google Shape;307;p46"/>
          <p:cNvSpPr txBox="1">
            <a:spLocks noGrp="1"/>
          </p:cNvSpPr>
          <p:nvPr>
            <p:ph type="body" idx="1"/>
          </p:nvPr>
        </p:nvSpPr>
        <p:spPr>
          <a:xfrm>
            <a:off x="729450" y="1558900"/>
            <a:ext cx="7688700" cy="2261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404040"/>
              </a:buClr>
              <a:buSzPts val="1600"/>
              <a:buFont typeface="Times New Roman"/>
              <a:buAutoNum type="arabicPeriod"/>
            </a:pPr>
            <a:r>
              <a:rPr lang="en" sz="1600" dirty="0">
                <a:solidFill>
                  <a:srgbClr val="404040"/>
                </a:solidFill>
                <a:latin typeface="Times New Roman"/>
                <a:ea typeface="Times New Roman"/>
                <a:cs typeface="Times New Roman"/>
                <a:sym typeface="Times New Roman"/>
              </a:rPr>
              <a:t>After the transformation process, the number of features increased to 46. </a:t>
            </a:r>
            <a:endParaRPr sz="1600" dirty="0">
              <a:solidFill>
                <a:srgbClr val="404040"/>
              </a:solidFill>
              <a:latin typeface="Times New Roman"/>
              <a:ea typeface="Times New Roman"/>
              <a:cs typeface="Times New Roman"/>
              <a:sym typeface="Times New Roman"/>
            </a:endParaRPr>
          </a:p>
          <a:p>
            <a:pPr marL="800100" lvl="0" indent="-342900" algn="l" rtl="0">
              <a:lnSpc>
                <a:spcPct val="100000"/>
              </a:lnSpc>
              <a:spcBef>
                <a:spcPts val="0"/>
              </a:spcBef>
              <a:spcAft>
                <a:spcPts val="0"/>
              </a:spcAft>
              <a:buFont typeface="+mj-lt"/>
              <a:buAutoNum type="arabicPeriod"/>
            </a:pPr>
            <a:endParaRPr sz="1600" dirty="0">
              <a:solidFill>
                <a:srgbClr val="40404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404040"/>
              </a:buClr>
              <a:buSzPts val="1600"/>
              <a:buFont typeface="Times New Roman"/>
              <a:buAutoNum type="arabicPeriod"/>
            </a:pPr>
            <a:r>
              <a:rPr lang="en" sz="1600" dirty="0">
                <a:solidFill>
                  <a:srgbClr val="404040"/>
                </a:solidFill>
                <a:latin typeface="Times New Roman"/>
                <a:ea typeface="Times New Roman"/>
                <a:cs typeface="Times New Roman"/>
                <a:sym typeface="Times New Roman"/>
              </a:rPr>
              <a:t>Backward Elimination Feature Selection method was used for feature selection. </a:t>
            </a:r>
            <a:endParaRPr sz="1600" dirty="0">
              <a:solidFill>
                <a:srgbClr val="404040"/>
              </a:solidFill>
              <a:latin typeface="Times New Roman"/>
              <a:ea typeface="Times New Roman"/>
              <a:cs typeface="Times New Roman"/>
              <a:sym typeface="Times New Roman"/>
            </a:endParaRPr>
          </a:p>
          <a:p>
            <a:pPr marL="800100" lvl="0" indent="-342900" algn="l" rtl="0">
              <a:lnSpc>
                <a:spcPct val="100000"/>
              </a:lnSpc>
              <a:spcBef>
                <a:spcPts val="0"/>
              </a:spcBef>
              <a:spcAft>
                <a:spcPts val="0"/>
              </a:spcAft>
              <a:buFont typeface="+mj-lt"/>
              <a:buAutoNum type="arabicPeriod"/>
            </a:pPr>
            <a:endParaRPr sz="1600" dirty="0">
              <a:solidFill>
                <a:srgbClr val="40404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404040"/>
              </a:buClr>
              <a:buSzPts val="1600"/>
              <a:buFont typeface="Times New Roman"/>
              <a:buAutoNum type="arabicPeriod"/>
            </a:pPr>
            <a:r>
              <a:rPr lang="en" sz="1600" dirty="0">
                <a:solidFill>
                  <a:srgbClr val="404040"/>
                </a:solidFill>
                <a:latin typeface="Times New Roman"/>
                <a:ea typeface="Times New Roman"/>
                <a:cs typeface="Times New Roman"/>
                <a:sym typeface="Times New Roman"/>
              </a:rPr>
              <a:t>The p-values of the features greater than 0.05 were eliminated. </a:t>
            </a:r>
            <a:endParaRPr sz="1600" dirty="0">
              <a:solidFill>
                <a:srgbClr val="404040"/>
              </a:solidFill>
              <a:latin typeface="Times New Roman"/>
              <a:ea typeface="Times New Roman"/>
              <a:cs typeface="Times New Roman"/>
              <a:sym typeface="Times New Roman"/>
            </a:endParaRPr>
          </a:p>
          <a:p>
            <a:pPr marL="800100" lvl="0" indent="-342900" algn="l" rtl="0">
              <a:lnSpc>
                <a:spcPct val="100000"/>
              </a:lnSpc>
              <a:spcBef>
                <a:spcPts val="0"/>
              </a:spcBef>
              <a:spcAft>
                <a:spcPts val="0"/>
              </a:spcAft>
              <a:buFont typeface="+mj-lt"/>
              <a:buAutoNum type="arabicPeriod"/>
            </a:pPr>
            <a:endParaRPr sz="1600" dirty="0">
              <a:solidFill>
                <a:srgbClr val="404040"/>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404040"/>
              </a:buClr>
              <a:buSzPts val="1600"/>
              <a:buFont typeface="Times New Roman"/>
              <a:buAutoNum type="arabicPeriod"/>
            </a:pPr>
            <a:r>
              <a:rPr lang="en" sz="1600" dirty="0">
                <a:solidFill>
                  <a:srgbClr val="404040"/>
                </a:solidFill>
                <a:latin typeface="Times New Roman"/>
                <a:ea typeface="Times New Roman"/>
                <a:cs typeface="Times New Roman"/>
                <a:sym typeface="Times New Roman"/>
              </a:rPr>
              <a:t>After the feature selection process, the number of features was reduced to 19.</a:t>
            </a:r>
            <a:endParaRPr sz="16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19" y="572415"/>
            <a:ext cx="7688700" cy="535200"/>
          </a:xfrm>
        </p:spPr>
        <p:txBody>
          <a:bodyPr/>
          <a:lstStyle/>
          <a:p>
            <a:r>
              <a:rPr lang="en-US" dirty="0">
                <a:latin typeface="Times New Roman" pitchFamily="18" charset="0"/>
                <a:cs typeface="Times New Roman" pitchFamily="18" charset="0"/>
              </a:rPr>
              <a:t>BEFORE FEATURE SELECTION</a:t>
            </a:r>
          </a:p>
        </p:txBody>
      </p:sp>
      <p:pic>
        <p:nvPicPr>
          <p:cNvPr id="4" name="Picture 3" descr="WhatsApp Image 2020-07-02 at 11.40.17 AM.jpeg"/>
          <p:cNvPicPr>
            <a:picLocks noChangeAspect="1"/>
          </p:cNvPicPr>
          <p:nvPr/>
        </p:nvPicPr>
        <p:blipFill>
          <a:blip r:embed="rId2"/>
          <a:stretch>
            <a:fillRect/>
          </a:stretch>
        </p:blipFill>
        <p:spPr>
          <a:xfrm>
            <a:off x="3344655" y="1145628"/>
            <a:ext cx="1575690" cy="359847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7650" y="559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Times New Roman"/>
              <a:buNone/>
            </a:pPr>
            <a:r>
              <a:rPr lang="en" sz="2800" dirty="0">
                <a:solidFill>
                  <a:srgbClr val="000000"/>
                </a:solidFill>
                <a:latin typeface="Times New Roman"/>
                <a:ea typeface="Times New Roman"/>
                <a:cs typeface="Times New Roman"/>
                <a:sym typeface="Times New Roman"/>
              </a:rPr>
              <a:t>3.Dataset Description</a:t>
            </a:r>
            <a:endParaRPr dirty="0"/>
          </a:p>
        </p:txBody>
      </p:sp>
      <p:sp>
        <p:nvSpPr>
          <p:cNvPr id="118" name="Google Shape;118;p18"/>
          <p:cNvSpPr txBox="1">
            <a:spLocks noGrp="1"/>
          </p:cNvSpPr>
          <p:nvPr>
            <p:ph type="body" idx="1"/>
          </p:nvPr>
        </p:nvSpPr>
        <p:spPr>
          <a:xfrm>
            <a:off x="729450" y="1377225"/>
            <a:ext cx="7688700" cy="3443100"/>
          </a:xfrm>
          <a:prstGeom prst="rect">
            <a:avLst/>
          </a:prstGeom>
        </p:spPr>
        <p:txBody>
          <a:bodyPr spcFirstLastPara="1" wrap="square" lIns="91425" tIns="91425" rIns="91425" bIns="91425" anchor="t" anchorCtr="0">
            <a:noAutofit/>
          </a:bodyPr>
          <a:lstStyle/>
          <a:p>
            <a:pPr marL="457200" lvl="0" indent="-355600" algn="just" rtl="0">
              <a:lnSpc>
                <a:spcPct val="100000"/>
              </a:lnSpc>
              <a:spcBef>
                <a:spcPts val="0"/>
              </a:spcBef>
              <a:spcAft>
                <a:spcPts val="0"/>
              </a:spcAft>
              <a:buClr>
                <a:srgbClr val="404040"/>
              </a:buClr>
              <a:buSzPts val="2000"/>
              <a:buFont typeface="Times New Roman"/>
              <a:buAutoNum type="arabicPeriod"/>
            </a:pPr>
            <a:r>
              <a:rPr lang="en" sz="2000" dirty="0">
                <a:solidFill>
                  <a:srgbClr val="404040"/>
                </a:solidFill>
                <a:latin typeface="Times New Roman"/>
                <a:ea typeface="Times New Roman"/>
                <a:cs typeface="Times New Roman"/>
                <a:sym typeface="Times New Roman"/>
              </a:rPr>
              <a:t>The dataset consists of feature vectors belonging to 12330 sessions. The dataset was formed so that each session would belong to a different user in a one year to avoid any tendency to a specific campaign, special day, user profile, or period.</a:t>
            </a:r>
          </a:p>
          <a:p>
            <a:pPr marL="457200" lvl="0" indent="-355600" algn="just" rtl="0">
              <a:lnSpc>
                <a:spcPct val="100000"/>
              </a:lnSpc>
              <a:spcBef>
                <a:spcPts val="0"/>
              </a:spcBef>
              <a:spcAft>
                <a:spcPts val="0"/>
              </a:spcAft>
              <a:buClr>
                <a:srgbClr val="404040"/>
              </a:buClr>
              <a:buSzPts val="2000"/>
              <a:buFont typeface="Times New Roman"/>
              <a:buAutoNum type="arabicPeriod"/>
            </a:pPr>
            <a:endParaRPr sz="1800" dirty="0">
              <a:solidFill>
                <a:srgbClr val="404040"/>
              </a:solidFill>
              <a:latin typeface="Trebuchet MS"/>
              <a:ea typeface="Trebuchet MS"/>
              <a:cs typeface="Trebuchet MS"/>
              <a:sym typeface="Trebuchet MS"/>
            </a:endParaRPr>
          </a:p>
          <a:p>
            <a:pPr marL="457200" lvl="0" indent="-355600" algn="just" rtl="0">
              <a:lnSpc>
                <a:spcPct val="100000"/>
              </a:lnSpc>
              <a:spcBef>
                <a:spcPts val="0"/>
              </a:spcBef>
              <a:spcAft>
                <a:spcPts val="0"/>
              </a:spcAft>
              <a:buClr>
                <a:srgbClr val="404040"/>
              </a:buClr>
              <a:buSzPts val="2000"/>
              <a:buFont typeface="Times New Roman"/>
              <a:buAutoNum type="arabicPeriod"/>
            </a:pPr>
            <a:r>
              <a:rPr lang="en" sz="2000" dirty="0">
                <a:solidFill>
                  <a:srgbClr val="404040"/>
                </a:solidFill>
                <a:latin typeface="Times New Roman"/>
                <a:ea typeface="Times New Roman"/>
                <a:cs typeface="Times New Roman"/>
                <a:sym typeface="Times New Roman"/>
              </a:rPr>
              <a:t>The data used in this analysis is an Online Shoppers Purchasing Intention data set provided on the UC Irvine’s Machine Learning Repository. </a:t>
            </a:r>
          </a:p>
          <a:p>
            <a:pPr marL="457200" lvl="0" indent="-355600" algn="just" rtl="0">
              <a:lnSpc>
                <a:spcPct val="100000"/>
              </a:lnSpc>
              <a:spcBef>
                <a:spcPts val="0"/>
              </a:spcBef>
              <a:spcAft>
                <a:spcPts val="0"/>
              </a:spcAft>
              <a:buClr>
                <a:srgbClr val="404040"/>
              </a:buClr>
              <a:buSzPts val="2000"/>
              <a:buFont typeface="Times New Roman"/>
              <a:buAutoNum type="arabicPeriod"/>
            </a:pPr>
            <a:endParaRPr sz="1800" dirty="0">
              <a:solidFill>
                <a:srgbClr val="404040"/>
              </a:solidFill>
              <a:latin typeface="Trebuchet MS"/>
              <a:ea typeface="Trebuchet MS"/>
              <a:cs typeface="Trebuchet MS"/>
              <a:sym typeface="Trebuchet MS"/>
            </a:endParaRPr>
          </a:p>
          <a:p>
            <a:pPr marL="457200" lvl="0" indent="-355600" algn="just" rtl="0">
              <a:lnSpc>
                <a:spcPct val="100000"/>
              </a:lnSpc>
              <a:spcBef>
                <a:spcPts val="0"/>
              </a:spcBef>
              <a:spcAft>
                <a:spcPts val="0"/>
              </a:spcAft>
              <a:buClr>
                <a:srgbClr val="404040"/>
              </a:buClr>
              <a:buSzPts val="2000"/>
              <a:buFont typeface="Times New Roman"/>
              <a:buAutoNum type="arabicPeriod"/>
            </a:pPr>
            <a:r>
              <a:rPr lang="en" sz="2000" dirty="0">
                <a:solidFill>
                  <a:srgbClr val="404040"/>
                </a:solidFill>
                <a:latin typeface="Times New Roman"/>
                <a:ea typeface="Times New Roman"/>
                <a:cs typeface="Times New Roman"/>
                <a:sym typeface="Times New Roman"/>
              </a:rPr>
              <a:t>The primary purpose of the data set is to predict the purchasing intentions of a visitor to this particular store’s website. </a:t>
            </a:r>
            <a:endParaRPr sz="1800" dirty="0">
              <a:solidFill>
                <a:srgbClr val="404040"/>
              </a:solidFill>
              <a:latin typeface="Trebuchet MS"/>
              <a:ea typeface="Trebuchet MS"/>
              <a:cs typeface="Trebuchet MS"/>
              <a:sym typeface="Trebuchet MS"/>
            </a:endParaRPr>
          </a:p>
          <a:p>
            <a:pPr marL="457200" lvl="0" indent="0" algn="just" rtl="0">
              <a:spcBef>
                <a:spcPts val="0"/>
              </a:spcBef>
              <a:spcAft>
                <a:spcPts val="160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409" y="551395"/>
            <a:ext cx="7688700" cy="535200"/>
          </a:xfrm>
        </p:spPr>
        <p:txBody>
          <a:bodyPr/>
          <a:lstStyle/>
          <a:p>
            <a:r>
              <a:rPr lang="en-US" dirty="0">
                <a:latin typeface="Times New Roman" pitchFamily="18" charset="0"/>
                <a:cs typeface="Times New Roman" pitchFamily="18" charset="0"/>
              </a:rPr>
              <a:t>AFTER FEATURE SELECTION</a:t>
            </a:r>
          </a:p>
        </p:txBody>
      </p:sp>
      <p:pic>
        <p:nvPicPr>
          <p:cNvPr id="5" name="Picture 4">
            <a:extLst>
              <a:ext uri="{FF2B5EF4-FFF2-40B4-BE49-F238E27FC236}">
                <a16:creationId xmlns:a16="http://schemas.microsoft.com/office/drawing/2014/main" id="{641A0862-A8BC-4AA4-A683-D06A749EFA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66850" y="1358900"/>
            <a:ext cx="6210300" cy="3771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291275" y="577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000000"/>
                </a:solidFill>
                <a:latin typeface="Times New Roman" panose="02020603050405020304" pitchFamily="18" charset="0"/>
                <a:ea typeface="Arial"/>
                <a:cs typeface="Times New Roman" panose="02020603050405020304" pitchFamily="18" charset="0"/>
                <a:sym typeface="Arial"/>
              </a:rPr>
              <a:t>6. CLUSTERING</a:t>
            </a:r>
            <a:endParaRPr dirty="0">
              <a:latin typeface="Times New Roman" panose="02020603050405020304" pitchFamily="18" charset="0"/>
              <a:cs typeface="Times New Roman" panose="02020603050405020304" pitchFamily="18" charset="0"/>
            </a:endParaRPr>
          </a:p>
        </p:txBody>
      </p:sp>
      <p:sp>
        <p:nvSpPr>
          <p:cNvPr id="120" name="Google Shape;120;p18"/>
          <p:cNvSpPr txBox="1">
            <a:spLocks noGrp="1"/>
          </p:cNvSpPr>
          <p:nvPr>
            <p:ph type="body" idx="1"/>
          </p:nvPr>
        </p:nvSpPr>
        <p:spPr>
          <a:xfrm>
            <a:off x="453050" y="1112325"/>
            <a:ext cx="8109000" cy="1543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400" dirty="0">
                <a:solidFill>
                  <a:srgbClr val="404040"/>
                </a:solidFill>
                <a:latin typeface="Times New Roman" panose="02020603050405020304" pitchFamily="18" charset="0"/>
                <a:ea typeface="Arial"/>
                <a:cs typeface="Times New Roman" panose="02020603050405020304" pitchFamily="18" charset="0"/>
                <a:sym typeface="Arial"/>
              </a:rPr>
              <a:t>Clustering has been performed to find shopping trends within the customers.</a:t>
            </a:r>
          </a:p>
          <a:p>
            <a:pPr marL="0" lvl="0" indent="0" algn="l" rtl="0">
              <a:spcBef>
                <a:spcPts val="1000"/>
              </a:spcBef>
              <a:spcAft>
                <a:spcPts val="0"/>
              </a:spcAft>
              <a:buNone/>
            </a:pPr>
            <a:r>
              <a:rPr lang="en" sz="1400" dirty="0">
                <a:solidFill>
                  <a:srgbClr val="404040"/>
                </a:solidFill>
                <a:latin typeface="Times New Roman" panose="02020603050405020304" pitchFamily="18" charset="0"/>
                <a:ea typeface="Arial"/>
                <a:cs typeface="Times New Roman" panose="02020603050405020304" pitchFamily="18" charset="0"/>
                <a:sym typeface="Arial"/>
              </a:rPr>
              <a:t>This is done in order to build “profiles” for incoming customers so that business can quickly compare them to other customers with similar characteristics from their database to assist for their reference. </a:t>
            </a:r>
          </a:p>
          <a:p>
            <a:pPr marL="0" lvl="0" indent="0">
              <a:spcBef>
                <a:spcPts val="1000"/>
              </a:spcBef>
              <a:buNone/>
            </a:pPr>
            <a:endParaRPr lang="en-US" sz="1400" dirty="0">
              <a:latin typeface="Times New Roman" panose="02020603050405020304" pitchFamily="18" charset="0"/>
              <a:cs typeface="Times New Roman" panose="02020603050405020304" pitchFamily="18" charset="0"/>
            </a:endParaRPr>
          </a:p>
          <a:p>
            <a:pPr marL="0" lvl="0" indent="0">
              <a:spcBef>
                <a:spcPts val="1000"/>
              </a:spcBef>
              <a:buNone/>
            </a:pPr>
            <a:r>
              <a:rPr lang="en-US" sz="1400" dirty="0">
                <a:latin typeface="Times New Roman" panose="02020603050405020304" pitchFamily="18" charset="0"/>
                <a:cs typeface="Times New Roman" panose="02020603050405020304" pitchFamily="18" charset="0"/>
              </a:rPr>
              <a:t>Clustering algorithms have been chosen for clustering. </a:t>
            </a:r>
          </a:p>
          <a:p>
            <a:pPr lvl="0" fontAlgn="base"/>
            <a:r>
              <a:rPr lang="en-US" sz="1400" dirty="0">
                <a:latin typeface="Times New Roman" panose="02020603050405020304" pitchFamily="18" charset="0"/>
                <a:cs typeface="Times New Roman" panose="02020603050405020304" pitchFamily="18" charset="0"/>
              </a:rPr>
              <a:t>k-modes </a:t>
            </a:r>
          </a:p>
          <a:p>
            <a:pPr lvl="0" fontAlgn="base"/>
            <a:r>
              <a:rPr lang="en-US" sz="1400" dirty="0">
                <a:latin typeface="Times New Roman" panose="02020603050405020304" pitchFamily="18" charset="0"/>
                <a:cs typeface="Times New Roman" panose="02020603050405020304" pitchFamily="18" charset="0"/>
              </a:rPr>
              <a:t>Hierarchical clustering </a:t>
            </a:r>
          </a:p>
          <a:p>
            <a:pPr marL="0" lvl="0" indent="0">
              <a:spcBef>
                <a:spcPts val="1000"/>
              </a:spcBef>
              <a:buNone/>
            </a:pPr>
            <a:r>
              <a:rPr lang="en-US" dirty="0">
                <a:latin typeface="Times New Roman" pitchFamily="18" charset="0"/>
                <a:cs typeface="Times New Roman" pitchFamily="18" charset="0"/>
              </a:rPr>
              <a:t>The main reason for choosing k-modes ahead of k-means was the exhaustive number of categorical features present in the dataset.</a:t>
            </a:r>
            <a:endParaRPr dirty="0">
              <a:latin typeface="Times New Roman" pitchFamily="18" charset="0"/>
              <a:cs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2;p18"/>
          <p:cNvSpPr txBox="1">
            <a:spLocks noGrp="1"/>
          </p:cNvSpPr>
          <p:nvPr>
            <p:ph type="title"/>
          </p:nvPr>
        </p:nvSpPr>
        <p:spPr>
          <a:xfrm>
            <a:off x="729450" y="1277553"/>
            <a:ext cx="7688700" cy="535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400" b="1" dirty="0">
                <a:solidFill>
                  <a:srgbClr val="404040"/>
                </a:solidFill>
                <a:latin typeface="Times New Roman" panose="02020603050405020304" pitchFamily="18" charset="0"/>
                <a:ea typeface="Arial"/>
                <a:cs typeface="Times New Roman" panose="02020603050405020304" pitchFamily="18" charset="0"/>
                <a:sym typeface="Arial"/>
              </a:rPr>
              <a:t>Special Day Split By Clusters:</a:t>
            </a:r>
            <a:endParaRPr b="1" dirty="0">
              <a:latin typeface="Times New Roman" panose="02020603050405020304" pitchFamily="18" charset="0"/>
              <a:cs typeface="Times New Roman" panose="02020603050405020304" pitchFamily="18" charset="0"/>
            </a:endParaRPr>
          </a:p>
        </p:txBody>
      </p:sp>
      <p:pic>
        <p:nvPicPr>
          <p:cNvPr id="5" name="Picture 4" descr="Screenshot (301).png"/>
          <p:cNvPicPr>
            <a:picLocks noChangeAspect="1"/>
          </p:cNvPicPr>
          <p:nvPr/>
        </p:nvPicPr>
        <p:blipFill>
          <a:blip r:embed="rId2"/>
          <a:stretch>
            <a:fillRect/>
          </a:stretch>
        </p:blipFill>
        <p:spPr>
          <a:xfrm>
            <a:off x="626724" y="1910993"/>
            <a:ext cx="7582328" cy="3123344"/>
          </a:xfrm>
          <a:prstGeom prst="rect">
            <a:avLst/>
          </a:prstGeom>
        </p:spPr>
      </p:pic>
    </p:spTree>
    <p:extLst>
      <p:ext uri="{BB962C8B-B14F-4D97-AF65-F5344CB8AC3E}">
        <p14:creationId xmlns:p14="http://schemas.microsoft.com/office/powerpoint/2010/main" val="1060495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body" idx="1"/>
          </p:nvPr>
        </p:nvSpPr>
        <p:spPr>
          <a:xfrm>
            <a:off x="727650" y="1357575"/>
            <a:ext cx="7688700" cy="37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Times New Roman" panose="02020603050405020304" pitchFamily="18" charset="0"/>
                <a:cs typeface="Times New Roman" panose="02020603050405020304" pitchFamily="18" charset="0"/>
              </a:rPr>
              <a:t>Month Split By Clusters:</a:t>
            </a:r>
            <a:endParaRPr b="1" dirty="0">
              <a:latin typeface="Times New Roman" panose="02020603050405020304" pitchFamily="18" charset="0"/>
              <a:cs typeface="Times New Roman" panose="02020603050405020304" pitchFamily="18" charset="0"/>
            </a:endParaRPr>
          </a:p>
        </p:txBody>
      </p:sp>
      <p:pic>
        <p:nvPicPr>
          <p:cNvPr id="4" name="Picture 3" descr="Screenshot (303).png"/>
          <p:cNvPicPr>
            <a:picLocks noChangeAspect="1"/>
          </p:cNvPicPr>
          <p:nvPr/>
        </p:nvPicPr>
        <p:blipFill>
          <a:blip r:embed="rId3"/>
          <a:stretch>
            <a:fillRect/>
          </a:stretch>
        </p:blipFill>
        <p:spPr>
          <a:xfrm>
            <a:off x="906844" y="1824318"/>
            <a:ext cx="7078063" cy="302937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body" idx="1"/>
          </p:nvPr>
        </p:nvSpPr>
        <p:spPr>
          <a:xfrm>
            <a:off x="727650" y="1290150"/>
            <a:ext cx="7688700" cy="41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Times New Roman" panose="02020603050405020304" pitchFamily="18" charset="0"/>
                <a:cs typeface="Times New Roman" panose="02020603050405020304" pitchFamily="18" charset="0"/>
              </a:rPr>
              <a:t>Visitor Type Split By Clusters</a:t>
            </a:r>
            <a:endParaRPr b="1" dirty="0">
              <a:latin typeface="Times New Roman" panose="02020603050405020304" pitchFamily="18" charset="0"/>
              <a:cs typeface="Times New Roman" panose="02020603050405020304" pitchFamily="18" charset="0"/>
            </a:endParaRPr>
          </a:p>
        </p:txBody>
      </p:sp>
      <p:pic>
        <p:nvPicPr>
          <p:cNvPr id="4" name="Picture 3" descr="Screenshot (305).png"/>
          <p:cNvPicPr>
            <a:picLocks noChangeAspect="1"/>
          </p:cNvPicPr>
          <p:nvPr/>
        </p:nvPicPr>
        <p:blipFill>
          <a:blip r:embed="rId3"/>
          <a:stretch>
            <a:fillRect/>
          </a:stretch>
        </p:blipFill>
        <p:spPr>
          <a:xfrm>
            <a:off x="904049" y="1941743"/>
            <a:ext cx="7125695" cy="296268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body" idx="1"/>
          </p:nvPr>
        </p:nvSpPr>
        <p:spPr>
          <a:xfrm>
            <a:off x="776650" y="1317125"/>
            <a:ext cx="7688700" cy="35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Times New Roman" panose="02020603050405020304" pitchFamily="18" charset="0"/>
                <a:cs typeface="Times New Roman" panose="02020603050405020304" pitchFamily="18" charset="0"/>
              </a:rPr>
              <a:t>Weekend Split By Clusters</a:t>
            </a:r>
            <a:endParaRPr dirty="0">
              <a:latin typeface="Times New Roman" panose="02020603050405020304" pitchFamily="18" charset="0"/>
              <a:cs typeface="Times New Roman" panose="02020603050405020304" pitchFamily="18" charset="0"/>
            </a:endParaRPr>
          </a:p>
        </p:txBody>
      </p:sp>
      <p:pic>
        <p:nvPicPr>
          <p:cNvPr id="140" name="Google Shape;140;p21"/>
          <p:cNvPicPr preferRelativeResize="0"/>
          <p:nvPr/>
        </p:nvPicPr>
        <p:blipFill>
          <a:blip r:embed="rId3">
            <a:alphaModFix/>
          </a:blip>
          <a:stretch>
            <a:fillRect/>
          </a:stretch>
        </p:blipFill>
        <p:spPr>
          <a:xfrm>
            <a:off x="1451850" y="1815976"/>
            <a:ext cx="6172950" cy="2644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540700" y="610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000000"/>
                </a:solidFill>
                <a:latin typeface="Times New Roman" panose="02020603050405020304" pitchFamily="18" charset="0"/>
                <a:ea typeface="Arial"/>
                <a:cs typeface="Times New Roman" panose="02020603050405020304" pitchFamily="18" charset="0"/>
                <a:sym typeface="Arial"/>
              </a:rPr>
              <a:t>DENDROGRAM</a:t>
            </a:r>
            <a:endParaRPr dirty="0">
              <a:latin typeface="Times New Roman" panose="02020603050405020304" pitchFamily="18" charset="0"/>
              <a:cs typeface="Times New Roman" panose="02020603050405020304" pitchFamily="18" charset="0"/>
            </a:endParaRPr>
          </a:p>
        </p:txBody>
      </p:sp>
      <p:sp>
        <p:nvSpPr>
          <p:cNvPr id="146" name="Google Shape;146;p22"/>
          <p:cNvSpPr txBox="1">
            <a:spLocks noGrp="1"/>
          </p:cNvSpPr>
          <p:nvPr>
            <p:ph type="body" idx="1"/>
          </p:nvPr>
        </p:nvSpPr>
        <p:spPr>
          <a:xfrm>
            <a:off x="709225" y="3628525"/>
            <a:ext cx="7630500" cy="11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404040"/>
                </a:solidFill>
                <a:latin typeface="Times New Roman" panose="02020603050405020304" pitchFamily="18" charset="0"/>
                <a:ea typeface="Arial"/>
                <a:cs typeface="Times New Roman" panose="02020603050405020304" pitchFamily="18" charset="0"/>
                <a:sym typeface="Arial"/>
              </a:rPr>
              <a:t>A dendrogram is a branching diagram that signifies the relationships of likeness among a group of entities. It is most usually created as an output from hierarchical clustering. </a:t>
            </a:r>
            <a:endParaRPr sz="1100" dirty="0">
              <a:solidFill>
                <a:srgbClr val="40404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1600"/>
              </a:spcBef>
              <a:spcAft>
                <a:spcPts val="1600"/>
              </a:spcAft>
              <a:buNone/>
            </a:pPr>
            <a:r>
              <a:rPr lang="en" sz="1100" dirty="0">
                <a:solidFill>
                  <a:srgbClr val="404040"/>
                </a:solidFill>
                <a:latin typeface="Times New Roman" panose="02020603050405020304" pitchFamily="18" charset="0"/>
                <a:ea typeface="Arial"/>
                <a:cs typeface="Times New Roman" panose="02020603050405020304" pitchFamily="18" charset="0"/>
                <a:sym typeface="Arial"/>
              </a:rPr>
              <a:t>We draw a horizontal line that passes through the blue line. Since it would cross the blue line at two points, therefore the number of clusters will be 2.</a:t>
            </a:r>
            <a:endParaRPr sz="1100" dirty="0">
              <a:solidFill>
                <a:srgbClr val="404040"/>
              </a:solidFill>
              <a:latin typeface="Times New Roman" panose="02020603050405020304" pitchFamily="18" charset="0"/>
              <a:ea typeface="Arial"/>
              <a:cs typeface="Times New Roman" panose="02020603050405020304" pitchFamily="18" charset="0"/>
              <a:sym typeface="Arial"/>
            </a:endParaRPr>
          </a:p>
        </p:txBody>
      </p:sp>
      <p:pic>
        <p:nvPicPr>
          <p:cNvPr id="147" name="Google Shape;147;p22"/>
          <p:cNvPicPr preferRelativeResize="0"/>
          <p:nvPr/>
        </p:nvPicPr>
        <p:blipFill>
          <a:blip r:embed="rId3">
            <a:alphaModFix/>
          </a:blip>
          <a:stretch>
            <a:fillRect/>
          </a:stretch>
        </p:blipFill>
        <p:spPr>
          <a:xfrm>
            <a:off x="5882400" y="1453475"/>
            <a:ext cx="2815301" cy="2036200"/>
          </a:xfrm>
          <a:prstGeom prst="rect">
            <a:avLst/>
          </a:prstGeom>
          <a:noFill/>
          <a:ln>
            <a:noFill/>
          </a:ln>
        </p:spPr>
      </p:pic>
      <p:pic>
        <p:nvPicPr>
          <p:cNvPr id="148" name="Google Shape;148;p22"/>
          <p:cNvPicPr preferRelativeResize="0"/>
          <p:nvPr/>
        </p:nvPicPr>
        <p:blipFill>
          <a:blip r:embed="rId4">
            <a:alphaModFix/>
          </a:blip>
          <a:stretch>
            <a:fillRect/>
          </a:stretch>
        </p:blipFill>
        <p:spPr>
          <a:xfrm>
            <a:off x="450424" y="1399575"/>
            <a:ext cx="4953651" cy="2090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850" y="607450"/>
            <a:ext cx="7688700" cy="535200"/>
          </a:xfrm>
        </p:spPr>
        <p:txBody>
          <a:bodyPr/>
          <a:lstStyle/>
          <a:p>
            <a:r>
              <a:rPr lang="en-US" sz="2000" dirty="0">
                <a:latin typeface="Times New Roman" panose="02020603050405020304" pitchFamily="18" charset="0"/>
                <a:cs typeface="Times New Roman" panose="02020603050405020304" pitchFamily="18" charset="0"/>
              </a:rPr>
              <a:t>FINAL SELECTION </a:t>
            </a:r>
            <a:br>
              <a:rPr lang="en-US" dirty="0"/>
            </a:br>
            <a:endParaRPr lang="en-US" dirty="0"/>
          </a:p>
        </p:txBody>
      </p:sp>
      <p:sp>
        <p:nvSpPr>
          <p:cNvPr id="3" name="Text Placeholder 2"/>
          <p:cNvSpPr>
            <a:spLocks noGrp="1"/>
          </p:cNvSpPr>
          <p:nvPr>
            <p:ph type="body" idx="1"/>
          </p:nvPr>
        </p:nvSpPr>
        <p:spPr>
          <a:xfrm>
            <a:off x="742150" y="1418475"/>
            <a:ext cx="7688700" cy="2261100"/>
          </a:xfrm>
        </p:spPr>
        <p:txBody>
          <a:bodyPr/>
          <a:lstStyle/>
          <a:p>
            <a:pPr marL="146050" indent="0">
              <a:buNone/>
            </a:pPr>
            <a:r>
              <a:rPr lang="en-US" b="1" dirty="0"/>
              <a:t> </a:t>
            </a:r>
            <a:r>
              <a:rPr lang="en-US" sz="2000" dirty="0">
                <a:latin typeface="Times New Roman" panose="02020603050405020304" pitchFamily="18" charset="0"/>
                <a:cs typeface="Times New Roman" panose="02020603050405020304" pitchFamily="18" charset="0"/>
              </a:rPr>
              <a:t>k-modes was selected as the better option because hierarchical clustering lacked inferences regarding the way clusters were built and also the pattern in the clusters were hidden. </a:t>
            </a:r>
          </a:p>
          <a:p>
            <a:endParaRPr lang="en-US" dirty="0"/>
          </a:p>
        </p:txBody>
      </p:sp>
    </p:spTree>
    <p:extLst>
      <p:ext uri="{BB962C8B-B14F-4D97-AF65-F5344CB8AC3E}">
        <p14:creationId xmlns:p14="http://schemas.microsoft.com/office/powerpoint/2010/main" val="2068975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767550" y="5693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000000"/>
                </a:solidFill>
                <a:latin typeface="Times New Roman" panose="02020603050405020304" pitchFamily="18" charset="0"/>
                <a:ea typeface="Arial"/>
                <a:cs typeface="Times New Roman" panose="02020603050405020304" pitchFamily="18" charset="0"/>
                <a:sym typeface="Arial"/>
              </a:rPr>
              <a:t>7. BASE MODEL AND ASSUMPTIONS</a:t>
            </a:r>
            <a:endParaRPr dirty="0">
              <a:latin typeface="Times New Roman" panose="02020603050405020304" pitchFamily="18" charset="0"/>
              <a:cs typeface="Times New Roman" panose="02020603050405020304" pitchFamily="18" charset="0"/>
            </a:endParaRPr>
          </a:p>
        </p:txBody>
      </p:sp>
      <p:sp>
        <p:nvSpPr>
          <p:cNvPr id="87" name="Google Shape;87;p13"/>
          <p:cNvSpPr txBox="1">
            <a:spLocks noGrp="1"/>
          </p:cNvSpPr>
          <p:nvPr>
            <p:ph type="body" idx="1"/>
          </p:nvPr>
        </p:nvSpPr>
        <p:spPr>
          <a:xfrm>
            <a:off x="704050" y="1456575"/>
            <a:ext cx="7688700" cy="2064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404040"/>
              </a:buClr>
              <a:buSzPts val="1600"/>
              <a:buFont typeface="Arial"/>
              <a:buChar char="●"/>
            </a:pPr>
            <a:r>
              <a:rPr lang="en" sz="1600" dirty="0">
                <a:solidFill>
                  <a:srgbClr val="404040"/>
                </a:solidFill>
                <a:latin typeface="Times New Roman" panose="02020603050405020304" pitchFamily="18" charset="0"/>
                <a:ea typeface="Arial"/>
                <a:cs typeface="Times New Roman" panose="02020603050405020304" pitchFamily="18" charset="0"/>
                <a:sym typeface="Arial"/>
              </a:rPr>
              <a:t>Since,our problem that of a binary classification. We would need to build predictive binary classifier to solve our problem. </a:t>
            </a:r>
          </a:p>
          <a:p>
            <a:pPr marL="457200" lvl="0" indent="-330200" algn="l" rtl="0">
              <a:spcBef>
                <a:spcPts val="0"/>
              </a:spcBef>
              <a:spcAft>
                <a:spcPts val="0"/>
              </a:spcAft>
              <a:buClr>
                <a:srgbClr val="404040"/>
              </a:buClr>
              <a:buSzPts val="1600"/>
              <a:buNone/>
            </a:pPr>
            <a:endParaRPr sz="1600" dirty="0">
              <a:solidFill>
                <a:srgbClr val="404040"/>
              </a:solidFill>
              <a:latin typeface="Times New Roman" panose="02020603050405020304" pitchFamily="18" charset="0"/>
              <a:ea typeface="Arial"/>
              <a:cs typeface="Times New Roman" panose="02020603050405020304" pitchFamily="18" charset="0"/>
              <a:sym typeface="Arial"/>
            </a:endParaRPr>
          </a:p>
          <a:p>
            <a:pPr marL="457200" lvl="0" indent="-330200" algn="l" rtl="0">
              <a:spcBef>
                <a:spcPts val="0"/>
              </a:spcBef>
              <a:spcAft>
                <a:spcPts val="0"/>
              </a:spcAft>
              <a:buClr>
                <a:srgbClr val="404040"/>
              </a:buClr>
              <a:buSzPts val="1600"/>
              <a:buFont typeface="Arial"/>
              <a:buChar char="●"/>
            </a:pPr>
            <a:r>
              <a:rPr lang="en" sz="1600" dirty="0">
                <a:solidFill>
                  <a:srgbClr val="404040"/>
                </a:solidFill>
                <a:latin typeface="Times New Roman" panose="02020603050405020304" pitchFamily="18" charset="0"/>
                <a:ea typeface="Arial"/>
                <a:cs typeface="Times New Roman" panose="02020603050405020304" pitchFamily="18" charset="0"/>
                <a:sym typeface="Arial"/>
              </a:rPr>
              <a:t>While choosing algorithms to build our model with, we decided that since Logistic Regression, Naïve-Bayes, Decision Tree, Random Forest and K-Nearest Neighbors were common models used in industry, we would try the same.</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9600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87200" y="62690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400" dirty="0">
                <a:solidFill>
                  <a:srgbClr val="404040"/>
                </a:solidFill>
                <a:latin typeface="Times New Roman" panose="02020603050405020304" pitchFamily="18" charset="0"/>
                <a:ea typeface="Arial"/>
                <a:cs typeface="Times New Roman" panose="02020603050405020304" pitchFamily="18" charset="0"/>
                <a:sym typeface="Arial"/>
              </a:rPr>
              <a:t>7.1 MODEL ASSUMPTIONS </a:t>
            </a:r>
            <a:endParaRPr sz="1400" dirty="0">
              <a:solidFill>
                <a:srgbClr val="40404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0"/>
              </a:spcBef>
              <a:spcAft>
                <a:spcPts val="0"/>
              </a:spcAft>
              <a:buNone/>
            </a:pPr>
            <a:endParaRPr dirty="0"/>
          </a:p>
        </p:txBody>
      </p:sp>
      <p:sp>
        <p:nvSpPr>
          <p:cNvPr id="93" name="Google Shape;93;p14"/>
          <p:cNvSpPr txBox="1">
            <a:spLocks noGrp="1"/>
          </p:cNvSpPr>
          <p:nvPr>
            <p:ph type="body" idx="1"/>
          </p:nvPr>
        </p:nvSpPr>
        <p:spPr>
          <a:xfrm>
            <a:off x="687200" y="1779550"/>
            <a:ext cx="4509300" cy="22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404040"/>
                </a:solidFill>
                <a:latin typeface="Times New Roman" panose="02020603050405020304" pitchFamily="18" charset="0"/>
                <a:ea typeface="Arial"/>
                <a:cs typeface="Times New Roman" panose="02020603050405020304" pitchFamily="18" charset="0"/>
                <a:sym typeface="Arial"/>
              </a:rPr>
              <a:t>Logistic Regression:</a:t>
            </a:r>
            <a:r>
              <a:rPr lang="en" sz="1100" b="1" dirty="0">
                <a:solidFill>
                  <a:srgbClr val="404040"/>
                </a:solidFill>
                <a:latin typeface="Times New Roman" panose="02020603050405020304" pitchFamily="18" charset="0"/>
                <a:ea typeface="Arial"/>
                <a:cs typeface="Times New Roman" panose="02020603050405020304" pitchFamily="18" charset="0"/>
                <a:sym typeface="Arial"/>
              </a:rPr>
              <a:t> </a:t>
            </a:r>
            <a:endParaRPr sz="1100" b="1" dirty="0">
              <a:solidFill>
                <a:srgbClr val="404040"/>
              </a:solidFill>
              <a:latin typeface="Times New Roman" panose="02020603050405020304" pitchFamily="18" charset="0"/>
              <a:ea typeface="Arial"/>
              <a:cs typeface="Times New Roman" panose="02020603050405020304" pitchFamily="18" charset="0"/>
              <a:sym typeface="Arial"/>
            </a:endParaRPr>
          </a:p>
          <a:p>
            <a:pPr marL="457200" lvl="0" indent="-311150" algn="l" rtl="0">
              <a:spcBef>
                <a:spcPts val="1600"/>
              </a:spcBef>
              <a:spcAft>
                <a:spcPts val="0"/>
              </a:spcAft>
              <a:buClr>
                <a:srgbClr val="404040"/>
              </a:buClr>
              <a:buSzPts val="1300"/>
              <a:buFont typeface="Arial"/>
              <a:buChar char="●"/>
            </a:pPr>
            <a:r>
              <a:rPr lang="en" dirty="0">
                <a:solidFill>
                  <a:srgbClr val="404040"/>
                </a:solidFill>
                <a:latin typeface="Times New Roman" panose="02020603050405020304" pitchFamily="18" charset="0"/>
                <a:ea typeface="Arial"/>
                <a:cs typeface="Times New Roman" panose="02020603050405020304" pitchFamily="18" charset="0"/>
                <a:sym typeface="Arial"/>
              </a:rPr>
              <a:t>Binary logistic regression requires the dependent variable to be binary. Only the significant variables should be included, the model should have little or no multicollinearity. </a:t>
            </a:r>
            <a:endParaRPr dirty="0">
              <a:solidFill>
                <a:srgbClr val="404040"/>
              </a:solidFill>
              <a:latin typeface="Times New Roman" panose="02020603050405020304" pitchFamily="18" charset="0"/>
              <a:ea typeface="Arial"/>
              <a:cs typeface="Times New Roman" panose="02020603050405020304" pitchFamily="18" charset="0"/>
              <a:sym typeface="Arial"/>
            </a:endParaRPr>
          </a:p>
          <a:p>
            <a:pPr marL="457200" lvl="0" indent="-311150" algn="l" rtl="0">
              <a:spcBef>
                <a:spcPts val="0"/>
              </a:spcBef>
              <a:spcAft>
                <a:spcPts val="0"/>
              </a:spcAft>
              <a:buClr>
                <a:srgbClr val="404040"/>
              </a:buClr>
              <a:buSzPts val="1300"/>
              <a:buFont typeface="Arial"/>
              <a:buChar char="●"/>
            </a:pPr>
            <a:r>
              <a:rPr lang="en" dirty="0">
                <a:solidFill>
                  <a:srgbClr val="404040"/>
                </a:solidFill>
                <a:latin typeface="Times New Roman" panose="02020603050405020304" pitchFamily="18" charset="0"/>
                <a:ea typeface="Arial"/>
                <a:cs typeface="Times New Roman" panose="02020603050405020304" pitchFamily="18" charset="0"/>
                <a:sym typeface="Arial"/>
              </a:rPr>
              <a:t>As already seen before, The ExitRates feature was removed  as  it had a multicollinearity effect.</a:t>
            </a:r>
            <a:endParaRPr sz="1000" dirty="0">
              <a:latin typeface="Times New Roman" panose="02020603050405020304" pitchFamily="18" charset="0"/>
              <a:cs typeface="Times New Roman" panose="02020603050405020304" pitchFamily="18" charset="0"/>
            </a:endParaRPr>
          </a:p>
        </p:txBody>
      </p:sp>
      <p:sp>
        <p:nvSpPr>
          <p:cNvPr id="95" name="Google Shape;95;p14"/>
          <p:cNvSpPr txBox="1">
            <a:spLocks noGrp="1"/>
          </p:cNvSpPr>
          <p:nvPr>
            <p:ph type="title"/>
          </p:nvPr>
        </p:nvSpPr>
        <p:spPr>
          <a:xfrm>
            <a:off x="5475450" y="1433125"/>
            <a:ext cx="1936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404040"/>
                </a:solidFill>
                <a:latin typeface="Times New Roman" panose="02020603050405020304" pitchFamily="18" charset="0"/>
                <a:ea typeface="Arial"/>
                <a:cs typeface="Times New Roman" panose="02020603050405020304" pitchFamily="18" charset="0"/>
                <a:sym typeface="Arial"/>
              </a:rPr>
              <a:t>Multicollinearity:</a:t>
            </a:r>
            <a:endParaRPr dirty="0">
              <a:latin typeface="Times New Roman" panose="02020603050405020304" pitchFamily="18" charset="0"/>
              <a:cs typeface="Times New Roman" panose="02020603050405020304" pitchFamily="18" charset="0"/>
            </a:endParaRPr>
          </a:p>
        </p:txBody>
      </p:sp>
      <p:pic>
        <p:nvPicPr>
          <p:cNvPr id="6" name="Picture 5" descr="Screenshot (333).png"/>
          <p:cNvPicPr>
            <a:picLocks noChangeAspect="1"/>
          </p:cNvPicPr>
          <p:nvPr/>
        </p:nvPicPr>
        <p:blipFill>
          <a:blip r:embed="rId3"/>
          <a:stretch>
            <a:fillRect/>
          </a:stretch>
        </p:blipFill>
        <p:spPr>
          <a:xfrm>
            <a:off x="5529103" y="1976274"/>
            <a:ext cx="2276793" cy="2333951"/>
          </a:xfrm>
          <a:prstGeom prst="rect">
            <a:avLst/>
          </a:prstGeom>
        </p:spPr>
      </p:pic>
    </p:spTree>
    <p:extLst>
      <p:ext uri="{BB962C8B-B14F-4D97-AF65-F5344CB8AC3E}">
        <p14:creationId xmlns:p14="http://schemas.microsoft.com/office/powerpoint/2010/main" val="262610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7650" y="6159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Times New Roman"/>
              <a:buNone/>
            </a:pPr>
            <a:r>
              <a:rPr lang="en" sz="2800">
                <a:solidFill>
                  <a:srgbClr val="000000"/>
                </a:solidFill>
                <a:latin typeface="Times New Roman"/>
                <a:ea typeface="Times New Roman"/>
                <a:cs typeface="Times New Roman"/>
                <a:sym typeface="Times New Roman"/>
              </a:rPr>
              <a:t>Dataset Description</a:t>
            </a:r>
            <a:r>
              <a:rPr lang="en" sz="2800" b="0">
                <a:solidFill>
                  <a:srgbClr val="000000"/>
                </a:solidFill>
                <a:latin typeface="Times New Roman"/>
                <a:ea typeface="Times New Roman"/>
                <a:cs typeface="Times New Roman"/>
                <a:sym typeface="Times New Roman"/>
              </a:rPr>
              <a:t>(Cont..)</a:t>
            </a:r>
            <a:endParaRPr sz="3600" b="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a:p>
        </p:txBody>
      </p:sp>
      <p:pic>
        <p:nvPicPr>
          <p:cNvPr id="124" name="Google Shape;124;p19"/>
          <p:cNvPicPr preferRelativeResize="0"/>
          <p:nvPr/>
        </p:nvPicPr>
        <p:blipFill rotWithShape="1">
          <a:blip r:embed="rId3">
            <a:alphaModFix/>
          </a:blip>
          <a:srcRect/>
          <a:stretch/>
        </p:blipFill>
        <p:spPr>
          <a:xfrm>
            <a:off x="727650" y="1840975"/>
            <a:ext cx="6169025" cy="3077650"/>
          </a:xfrm>
          <a:prstGeom prst="rect">
            <a:avLst/>
          </a:prstGeom>
          <a:noFill/>
          <a:ln>
            <a:noFill/>
          </a:ln>
        </p:spPr>
      </p:pic>
      <p:sp>
        <p:nvSpPr>
          <p:cNvPr id="125" name="Google Shape;125;p19"/>
          <p:cNvSpPr txBox="1"/>
          <p:nvPr/>
        </p:nvSpPr>
        <p:spPr>
          <a:xfrm>
            <a:off x="617325" y="1208575"/>
            <a:ext cx="73413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90C226"/>
              </a:buClr>
              <a:buSzPts val="1600"/>
              <a:buFont typeface="Noto Sans Symbols"/>
              <a:buNone/>
            </a:pPr>
            <a:r>
              <a:rPr lang="en" sz="2000">
                <a:solidFill>
                  <a:srgbClr val="404040"/>
                </a:solidFill>
                <a:latin typeface="Times New Roman"/>
                <a:ea typeface="Times New Roman"/>
                <a:cs typeface="Times New Roman"/>
                <a:sym typeface="Times New Roman"/>
              </a:rPr>
              <a:t>The dataset consists of 10 numerical and 8 categorical attributes.</a:t>
            </a:r>
            <a:endParaRPr sz="1800">
              <a:solidFill>
                <a:srgbClr val="404040"/>
              </a:solidFill>
              <a:latin typeface="Trebuchet MS"/>
              <a:ea typeface="Trebuchet MS"/>
              <a:cs typeface="Trebuchet MS"/>
              <a:sym typeface="Trebuchet MS"/>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662025" y="1681175"/>
            <a:ext cx="7340700" cy="22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404040"/>
                </a:solidFill>
                <a:latin typeface="Times New Roman" panose="02020603050405020304" pitchFamily="18" charset="0"/>
                <a:ea typeface="Arial"/>
                <a:cs typeface="Times New Roman" panose="02020603050405020304" pitchFamily="18" charset="0"/>
                <a:sym typeface="Arial"/>
              </a:rPr>
              <a:t>Gaussian Naïve Bayes: </a:t>
            </a:r>
            <a:endParaRPr sz="1400" b="1" dirty="0">
              <a:solidFill>
                <a:srgbClr val="404040"/>
              </a:solidFill>
              <a:latin typeface="Times New Roman" panose="02020603050405020304" pitchFamily="18" charset="0"/>
              <a:ea typeface="Arial"/>
              <a:cs typeface="Times New Roman" panose="02020603050405020304" pitchFamily="18" charset="0"/>
              <a:sym typeface="Arial"/>
            </a:endParaRPr>
          </a:p>
          <a:p>
            <a:pPr marL="457200" lvl="0" indent="-311150" algn="l" rtl="0">
              <a:spcBef>
                <a:spcPts val="1600"/>
              </a:spcBef>
              <a:spcAft>
                <a:spcPts val="0"/>
              </a:spcAft>
              <a:buClr>
                <a:srgbClr val="404040"/>
              </a:buClr>
              <a:buSzPts val="1300"/>
              <a:buFont typeface="Arial"/>
              <a:buChar char="●"/>
            </a:pPr>
            <a:r>
              <a:rPr lang="en" dirty="0">
                <a:solidFill>
                  <a:srgbClr val="404040"/>
                </a:solidFill>
                <a:latin typeface="Times New Roman" panose="02020603050405020304" pitchFamily="18" charset="0"/>
                <a:ea typeface="Arial"/>
                <a:cs typeface="Times New Roman" panose="02020603050405020304" pitchFamily="18" charset="0"/>
                <a:sym typeface="Arial"/>
              </a:rPr>
              <a:t>Naïve Bayes is a probabilistic classifier. </a:t>
            </a:r>
            <a:endParaRPr dirty="0">
              <a:solidFill>
                <a:srgbClr val="404040"/>
              </a:solidFill>
              <a:latin typeface="Times New Roman" panose="02020603050405020304" pitchFamily="18" charset="0"/>
              <a:ea typeface="Arial"/>
              <a:cs typeface="Times New Roman" panose="02020603050405020304" pitchFamily="18" charset="0"/>
              <a:sym typeface="Arial"/>
            </a:endParaRPr>
          </a:p>
          <a:p>
            <a:pPr marL="457200" lvl="0" indent="-311150" algn="l" rtl="0">
              <a:spcBef>
                <a:spcPts val="0"/>
              </a:spcBef>
              <a:spcAft>
                <a:spcPts val="0"/>
              </a:spcAft>
              <a:buClr>
                <a:srgbClr val="404040"/>
              </a:buClr>
              <a:buSzPts val="1300"/>
              <a:buFont typeface="Arial"/>
              <a:buChar char="●"/>
            </a:pPr>
            <a:r>
              <a:rPr lang="en" dirty="0">
                <a:solidFill>
                  <a:srgbClr val="404040"/>
                </a:solidFill>
                <a:latin typeface="Times New Roman" panose="02020603050405020304" pitchFamily="18" charset="0"/>
                <a:ea typeface="Arial"/>
                <a:cs typeface="Times New Roman" panose="02020603050405020304" pitchFamily="18" charset="0"/>
                <a:sym typeface="Arial"/>
              </a:rPr>
              <a:t>The major assumption associated with a Naive Bayes model is that one feature is unrelated to other features in the dataset. </a:t>
            </a:r>
            <a:endParaRPr dirty="0">
              <a:solidFill>
                <a:srgbClr val="40404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1600"/>
              </a:spcBef>
              <a:spcAft>
                <a:spcPts val="1600"/>
              </a:spcAft>
              <a:buNone/>
            </a:pPr>
            <a:r>
              <a:rPr lang="en" b="1" dirty="0">
                <a:solidFill>
                  <a:srgbClr val="404040"/>
                </a:solidFill>
                <a:latin typeface="Times New Roman" panose="02020603050405020304" pitchFamily="18" charset="0"/>
                <a:ea typeface="Arial"/>
                <a:cs typeface="Times New Roman" panose="02020603050405020304" pitchFamily="18" charset="0"/>
                <a:sym typeface="Arial"/>
              </a:rPr>
              <a:t>Decision Tree, Random Forest and K-Nearest Neighbours</a:t>
            </a:r>
            <a:r>
              <a:rPr lang="en" sz="900" b="1" dirty="0">
                <a:solidFill>
                  <a:srgbClr val="404040"/>
                </a:solidFill>
                <a:latin typeface="Times New Roman" panose="02020603050405020304" pitchFamily="18" charset="0"/>
                <a:ea typeface="Arial"/>
                <a:cs typeface="Times New Roman" panose="02020603050405020304" pitchFamily="18" charset="0"/>
                <a:sym typeface="Arial"/>
              </a:rPr>
              <a:t> </a:t>
            </a:r>
            <a:r>
              <a:rPr lang="en" dirty="0">
                <a:solidFill>
                  <a:srgbClr val="404040"/>
                </a:solidFill>
                <a:latin typeface="Times New Roman" panose="02020603050405020304" pitchFamily="18" charset="0"/>
                <a:ea typeface="Arial"/>
                <a:cs typeface="Times New Roman" panose="02020603050405020304" pitchFamily="18" charset="0"/>
                <a:sym typeface="Arial"/>
              </a:rPr>
              <a:t>are non-parametric classifier, meaning it does not need data to be meet any parameters or requirements. And hence, it does not have any assumptions.</a:t>
            </a:r>
            <a:endParaRPr dirty="0">
              <a:solidFill>
                <a:srgbClr val="40404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3484658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80250" y="5185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00"/>
                </a:solidFill>
                <a:latin typeface="Times New Roman" panose="02020603050405020304" pitchFamily="18" charset="0"/>
                <a:ea typeface="Arial"/>
                <a:cs typeface="Times New Roman" panose="02020603050405020304" pitchFamily="18" charset="0"/>
                <a:sym typeface="Arial"/>
              </a:rPr>
              <a:t>BASE MODEL </a:t>
            </a:r>
            <a:endParaRPr dirty="0">
              <a:latin typeface="Times New Roman" panose="02020603050405020304" pitchFamily="18" charset="0"/>
              <a:cs typeface="Times New Roman" panose="02020603050405020304" pitchFamily="18" charset="0"/>
            </a:endParaRPr>
          </a:p>
        </p:txBody>
      </p:sp>
      <p:sp>
        <p:nvSpPr>
          <p:cNvPr id="106" name="Google Shape;106;p16"/>
          <p:cNvSpPr txBox="1">
            <a:spLocks noGrp="1"/>
          </p:cNvSpPr>
          <p:nvPr>
            <p:ph type="body" idx="1"/>
          </p:nvPr>
        </p:nvSpPr>
        <p:spPr>
          <a:xfrm>
            <a:off x="729450" y="1405775"/>
            <a:ext cx="7879800" cy="18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04040"/>
                </a:solidFill>
                <a:latin typeface="Times New Roman" panose="02020603050405020304" pitchFamily="18" charset="0"/>
                <a:ea typeface="Arial"/>
                <a:cs typeface="Times New Roman" panose="02020603050405020304" pitchFamily="18" charset="0"/>
                <a:sym typeface="Arial"/>
              </a:rPr>
              <a:t>We decided to proceed with all the basic models – Logistic Regression, Naïve-Bayes, Decision Tree, Random Forest and K-Nearest Neighbors.</a:t>
            </a:r>
            <a:endParaRPr sz="1600" dirty="0">
              <a:solidFill>
                <a:srgbClr val="40404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1600"/>
              </a:spcBef>
              <a:spcAft>
                <a:spcPts val="1600"/>
              </a:spcAft>
              <a:buNone/>
            </a:pPr>
            <a:r>
              <a:rPr lang="en" sz="1600" dirty="0">
                <a:solidFill>
                  <a:srgbClr val="404040"/>
                </a:solidFill>
                <a:latin typeface="Times New Roman" panose="02020603050405020304" pitchFamily="18" charset="0"/>
                <a:ea typeface="Arial"/>
                <a:cs typeface="Times New Roman" panose="02020603050405020304" pitchFamily="18" charset="0"/>
                <a:sym typeface="Arial"/>
              </a:rPr>
              <a:t>We ran all models without any hyper parameter tuning, to get an idea of the base performances of these models and yielded results using K-Fold Cross Validation of each model. </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040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574425" y="5973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7.2 Base Model Results</a:t>
            </a:r>
            <a:endParaRPr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22B6711-29B7-47AC-B599-4B2B1A4C5F88}"/>
              </a:ext>
            </a:extLst>
          </p:cNvPr>
          <p:cNvGraphicFramePr>
            <a:graphicFrameLocks noGrp="1"/>
          </p:cNvGraphicFramePr>
          <p:nvPr>
            <p:extLst>
              <p:ext uri="{D42A27DB-BD31-4B8C-83A1-F6EECF244321}">
                <p14:modId xmlns:p14="http://schemas.microsoft.com/office/powerpoint/2010/main" val="2184062575"/>
              </p:ext>
            </p:extLst>
          </p:nvPr>
        </p:nvGraphicFramePr>
        <p:xfrm>
          <a:off x="1188720" y="1544320"/>
          <a:ext cx="7074403" cy="2773679"/>
        </p:xfrm>
        <a:graphic>
          <a:graphicData uri="http://schemas.openxmlformats.org/drawingml/2006/table">
            <a:tbl>
              <a:tblPr firstRow="1" firstCol="1" bandRow="1">
                <a:tableStyleId>{5C22544A-7EE6-4342-B048-85BDC9FD1C3A}</a:tableStyleId>
              </a:tblPr>
              <a:tblGrid>
                <a:gridCol w="1010629">
                  <a:extLst>
                    <a:ext uri="{9D8B030D-6E8A-4147-A177-3AD203B41FA5}">
                      <a16:colId xmlns:a16="http://schemas.microsoft.com/office/drawing/2014/main" val="835143882"/>
                    </a:ext>
                  </a:extLst>
                </a:gridCol>
                <a:gridCol w="1010629">
                  <a:extLst>
                    <a:ext uri="{9D8B030D-6E8A-4147-A177-3AD203B41FA5}">
                      <a16:colId xmlns:a16="http://schemas.microsoft.com/office/drawing/2014/main" val="2465811518"/>
                    </a:ext>
                  </a:extLst>
                </a:gridCol>
                <a:gridCol w="1010629">
                  <a:extLst>
                    <a:ext uri="{9D8B030D-6E8A-4147-A177-3AD203B41FA5}">
                      <a16:colId xmlns:a16="http://schemas.microsoft.com/office/drawing/2014/main" val="2678279041"/>
                    </a:ext>
                  </a:extLst>
                </a:gridCol>
                <a:gridCol w="1010629">
                  <a:extLst>
                    <a:ext uri="{9D8B030D-6E8A-4147-A177-3AD203B41FA5}">
                      <a16:colId xmlns:a16="http://schemas.microsoft.com/office/drawing/2014/main" val="3425662374"/>
                    </a:ext>
                  </a:extLst>
                </a:gridCol>
                <a:gridCol w="1010629">
                  <a:extLst>
                    <a:ext uri="{9D8B030D-6E8A-4147-A177-3AD203B41FA5}">
                      <a16:colId xmlns:a16="http://schemas.microsoft.com/office/drawing/2014/main" val="3990838363"/>
                    </a:ext>
                  </a:extLst>
                </a:gridCol>
                <a:gridCol w="1010629">
                  <a:extLst>
                    <a:ext uri="{9D8B030D-6E8A-4147-A177-3AD203B41FA5}">
                      <a16:colId xmlns:a16="http://schemas.microsoft.com/office/drawing/2014/main" val="1167977907"/>
                    </a:ext>
                  </a:extLst>
                </a:gridCol>
                <a:gridCol w="1010629">
                  <a:extLst>
                    <a:ext uri="{9D8B030D-6E8A-4147-A177-3AD203B41FA5}">
                      <a16:colId xmlns:a16="http://schemas.microsoft.com/office/drawing/2014/main" val="3676659312"/>
                    </a:ext>
                  </a:extLst>
                </a:gridCol>
              </a:tblGrid>
              <a:tr h="739286">
                <a:tc>
                  <a:txBody>
                    <a:bodyPr/>
                    <a:lstStyle/>
                    <a:p>
                      <a:pPr algn="ctr">
                        <a:lnSpc>
                          <a:spcPct val="115000"/>
                        </a:lnSpc>
                        <a:spcAft>
                          <a:spcPts val="0"/>
                        </a:spcAft>
                      </a:pPr>
                      <a:r>
                        <a:rPr lang="en-IN" sz="1200">
                          <a:effectLst/>
                        </a:rPr>
                        <a:t>Model</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Accuracy Score</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ROC-AUC Score</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Variance error</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F1 Score</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Precision</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Recall</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43149803"/>
                  </a:ext>
                </a:extLst>
              </a:tr>
              <a:tr h="247321">
                <a:tc>
                  <a:txBody>
                    <a:bodyPr/>
                    <a:lstStyle/>
                    <a:p>
                      <a:pPr algn="ctr">
                        <a:lnSpc>
                          <a:spcPct val="115000"/>
                        </a:lnSpc>
                        <a:spcAft>
                          <a:spcPts val="0"/>
                        </a:spcAft>
                      </a:pPr>
                      <a:r>
                        <a:rPr lang="en-IN" sz="1200">
                          <a:effectLst/>
                        </a:rPr>
                        <a:t>Logistic</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89.82%</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91.37%</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0.000089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89.54%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89.41%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89.82%</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05853660"/>
                  </a:ext>
                </a:extLst>
              </a:tr>
              <a:tr h="485685">
                <a:tc>
                  <a:txBody>
                    <a:bodyPr/>
                    <a:lstStyle/>
                    <a:p>
                      <a:pPr algn="ctr">
                        <a:lnSpc>
                          <a:spcPct val="115000"/>
                        </a:lnSpc>
                        <a:spcAft>
                          <a:spcPts val="0"/>
                        </a:spcAft>
                      </a:pPr>
                      <a:r>
                        <a:rPr lang="en-IN" sz="1200">
                          <a:effectLst/>
                        </a:rPr>
                        <a:t>Decision Tree</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85.91%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73.10%</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0.000135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85.93%</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85.97%</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85.91%</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22171182"/>
                  </a:ext>
                </a:extLst>
              </a:tr>
              <a:tr h="485685">
                <a:tc>
                  <a:txBody>
                    <a:bodyPr/>
                    <a:lstStyle/>
                    <a:p>
                      <a:pPr algn="ctr">
                        <a:lnSpc>
                          <a:spcPct val="115000"/>
                        </a:lnSpc>
                        <a:spcAft>
                          <a:spcPts val="0"/>
                        </a:spcAft>
                      </a:pPr>
                      <a:r>
                        <a:rPr lang="en-IN" sz="1200">
                          <a:effectLst/>
                        </a:rPr>
                        <a:t>Random Forest</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89.35%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91.05%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0.000107</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88.96%</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88.78%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89.35%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9005086"/>
                  </a:ext>
                </a:extLst>
              </a:tr>
              <a:tr h="485685">
                <a:tc>
                  <a:txBody>
                    <a:bodyPr/>
                    <a:lstStyle/>
                    <a:p>
                      <a:pPr algn="ctr">
                        <a:lnSpc>
                          <a:spcPct val="115000"/>
                        </a:lnSpc>
                        <a:spcAft>
                          <a:spcPts val="0"/>
                        </a:spcAft>
                      </a:pPr>
                      <a:r>
                        <a:rPr lang="en-IN" sz="1200">
                          <a:effectLst/>
                        </a:rPr>
                        <a:t>Naive Bayes</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81.73%</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85.07%</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0.000177</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83.45%</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87.08%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81.73%</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383801"/>
                  </a:ext>
                </a:extLst>
              </a:tr>
              <a:tr h="330017">
                <a:tc>
                  <a:txBody>
                    <a:bodyPr/>
                    <a:lstStyle/>
                    <a:p>
                      <a:pPr algn="ctr">
                        <a:lnSpc>
                          <a:spcPct val="115000"/>
                        </a:lnSpc>
                        <a:spcAft>
                          <a:spcPts val="0"/>
                        </a:spcAft>
                      </a:pPr>
                      <a:r>
                        <a:rPr lang="en-IN" sz="1200">
                          <a:effectLst/>
                        </a:rPr>
                        <a:t>KNN</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88.88%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86.72%</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0.000114</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88.48%</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a:effectLst/>
                        </a:rPr>
                        <a:t>88.29%</a:t>
                      </a:r>
                      <a:endParaRPr lang="en-I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IN" sz="1200" dirty="0">
                          <a:effectLst/>
                        </a:rPr>
                        <a:t>88.88%</a:t>
                      </a:r>
                      <a:endParaRPr lang="en-I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236151"/>
                  </a:ext>
                </a:extLst>
              </a:tr>
            </a:tbl>
          </a:graphicData>
        </a:graphic>
      </p:graphicFrame>
    </p:spTree>
    <p:extLst>
      <p:ext uri="{BB962C8B-B14F-4D97-AF65-F5344CB8AC3E}">
        <p14:creationId xmlns:p14="http://schemas.microsoft.com/office/powerpoint/2010/main" val="956532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5886" y="1308313"/>
            <a:ext cx="7688700" cy="592406"/>
          </a:xfrm>
        </p:spPr>
        <p:txBody>
          <a:bodyPr/>
          <a:lstStyle/>
          <a:p>
            <a:pPr marL="146050" indent="0">
              <a:buNone/>
            </a:pPr>
            <a:r>
              <a:rPr lang="en-US" sz="1400" dirty="0">
                <a:latin typeface="Times New Roman" panose="02020603050405020304" pitchFamily="18" charset="0"/>
                <a:cs typeface="Times New Roman" panose="02020603050405020304" pitchFamily="18" charset="0"/>
              </a:rPr>
              <a:t>The below figure represents the box and whisker plots showing the spread of the accuracy scores across each cross-validation fold for each algorithm. </a:t>
            </a:r>
          </a:p>
          <a:p>
            <a:endParaRPr lang="en-US" dirty="0"/>
          </a:p>
        </p:txBody>
      </p:sp>
      <p:pic>
        <p:nvPicPr>
          <p:cNvPr id="4" name="Picture 3"/>
          <p:cNvPicPr/>
          <p:nvPr/>
        </p:nvPicPr>
        <p:blipFill>
          <a:blip r:embed="rId2"/>
          <a:stretch>
            <a:fillRect/>
          </a:stretch>
        </p:blipFill>
        <p:spPr>
          <a:xfrm>
            <a:off x="595886" y="1900720"/>
            <a:ext cx="7387134" cy="3092522"/>
          </a:xfrm>
          <a:prstGeom prst="rect">
            <a:avLst/>
          </a:prstGeom>
        </p:spPr>
      </p:pic>
    </p:spTree>
    <p:extLst>
      <p:ext uri="{BB962C8B-B14F-4D97-AF65-F5344CB8AC3E}">
        <p14:creationId xmlns:p14="http://schemas.microsoft.com/office/powerpoint/2010/main" val="151758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330" y="544321"/>
            <a:ext cx="7688700" cy="407409"/>
          </a:xfrm>
        </p:spPr>
        <p:txBody>
          <a:bodyPr/>
          <a:lstStyle/>
          <a:p>
            <a:r>
              <a:rPr lang="en-US" sz="2000" dirty="0">
                <a:latin typeface="Times New Roman" panose="02020603050405020304" pitchFamily="18" charset="0"/>
                <a:cs typeface="Times New Roman" panose="02020603050405020304" pitchFamily="18" charset="0"/>
              </a:rPr>
              <a:t>7.3 ADVANCED MODEL RESULTS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4" name="Picture 3" descr="Screenshot (331).png"/>
          <p:cNvPicPr>
            <a:picLocks noChangeAspect="1"/>
          </p:cNvPicPr>
          <p:nvPr/>
        </p:nvPicPr>
        <p:blipFill>
          <a:blip r:embed="rId2"/>
          <a:stretch>
            <a:fillRect/>
          </a:stretch>
        </p:blipFill>
        <p:spPr>
          <a:xfrm>
            <a:off x="2204712" y="1392032"/>
            <a:ext cx="4658375" cy="2943636"/>
          </a:xfrm>
          <a:prstGeom prst="rect">
            <a:avLst/>
          </a:prstGeom>
        </p:spPr>
      </p:pic>
    </p:spTree>
    <p:extLst>
      <p:ext uri="{BB962C8B-B14F-4D97-AF65-F5344CB8AC3E}">
        <p14:creationId xmlns:p14="http://schemas.microsoft.com/office/powerpoint/2010/main" val="819122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150" y="518550"/>
            <a:ext cx="7688700" cy="535200"/>
          </a:xfrm>
        </p:spPr>
        <p:txBody>
          <a:bodyPr/>
          <a:lstStyle/>
          <a:p>
            <a:r>
              <a:rPr lang="en-US" sz="2000" dirty="0">
                <a:latin typeface="Times New Roman" panose="02020603050405020304" pitchFamily="18" charset="0"/>
                <a:cs typeface="Times New Roman" panose="02020603050405020304" pitchFamily="18" charset="0"/>
              </a:rPr>
              <a:t>7.4 COMPARISON OF MODELS AFTER SMOTE </a:t>
            </a:r>
            <a:br>
              <a:rPr lang="en-US" sz="2000" dirty="0">
                <a:latin typeface="Times New Roman" panose="02020603050405020304" pitchFamily="18" charset="0"/>
                <a:cs typeface="Times New Roman" panose="02020603050405020304" pitchFamily="18" charset="0"/>
              </a:rPr>
            </a:br>
            <a:endParaRPr lang="en-US" sz="2000" dirty="0"/>
          </a:p>
        </p:txBody>
      </p:sp>
      <p:sp>
        <p:nvSpPr>
          <p:cNvPr id="3" name="Text Placeholder 2"/>
          <p:cNvSpPr>
            <a:spLocks noGrp="1"/>
          </p:cNvSpPr>
          <p:nvPr>
            <p:ph type="body" idx="1"/>
          </p:nvPr>
        </p:nvSpPr>
        <p:spPr>
          <a:xfrm>
            <a:off x="729450" y="1367674"/>
            <a:ext cx="7728750" cy="3140825"/>
          </a:xfrm>
        </p:spPr>
        <p:txBody>
          <a:bodyPr/>
          <a:lstStyle/>
          <a:p>
            <a:r>
              <a:rPr lang="en-US" sz="1400" dirty="0">
                <a:latin typeface="Times New Roman" panose="02020603050405020304" pitchFamily="18" charset="0"/>
                <a:cs typeface="Times New Roman" panose="02020603050405020304" pitchFamily="18" charset="0"/>
              </a:rPr>
              <a:t>We observed that the dataset is biased towards ‘0’ revenues. (10,422 - 0’s and 1908 – 1’s)</a:t>
            </a:r>
          </a:p>
          <a:p>
            <a:pPr marL="14605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It actually affects any model that we train and predict. </a:t>
            </a:r>
          </a:p>
          <a:p>
            <a:pPr marL="14605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biggest problem is that even though all the models have a higher accuracy for predicting ‘0’ revenues, accuracy of predicting ‘1’ revenues is very low.</a:t>
            </a:r>
          </a:p>
          <a:p>
            <a:pPr marL="146050" indent="0">
              <a:buNone/>
            </a:pP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To cater this situation, we should use SMOTE in order to oversample the imbalanced data and create a balance in the revenues.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total number of observations was now 20,844 which was 12,330 before.</a:t>
            </a:r>
          </a:p>
          <a:p>
            <a:endParaRPr lang="en-US" dirty="0"/>
          </a:p>
          <a:p>
            <a:endParaRPr lang="en-US" dirty="0"/>
          </a:p>
        </p:txBody>
      </p:sp>
    </p:spTree>
    <p:extLst>
      <p:ext uri="{BB962C8B-B14F-4D97-AF65-F5344CB8AC3E}">
        <p14:creationId xmlns:p14="http://schemas.microsoft.com/office/powerpoint/2010/main" val="1868472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F2C408-ED44-4CDB-8D73-80087E6CDF66}"/>
              </a:ext>
            </a:extLst>
          </p:cNvPr>
          <p:cNvSpPr txBox="1"/>
          <p:nvPr/>
        </p:nvSpPr>
        <p:spPr>
          <a:xfrm>
            <a:off x="464820" y="3904887"/>
            <a:ext cx="8188960" cy="999569"/>
          </a:xfrm>
          <a:prstGeom prst="rect">
            <a:avLst/>
          </a:prstGeom>
          <a:noFill/>
        </p:spPr>
        <p:txBody>
          <a:bodyPr wrap="square">
            <a:spAutoFit/>
          </a:bodyPr>
          <a:lstStyle/>
          <a:p>
            <a:pPr marL="228600">
              <a:lnSpc>
                <a:spcPct val="146000"/>
              </a:lnSpc>
            </a:pPr>
            <a:r>
              <a:rPr lang="en-US" dirty="0">
                <a:latin typeface="Times New Roman" panose="02020603050405020304" pitchFamily="18" charset="0"/>
                <a:ea typeface="Times New Roman" panose="02020603050405020304" pitchFamily="18" charset="0"/>
              </a:rPr>
              <a:t>From the above table, the two Random Forest, </a:t>
            </a:r>
            <a:r>
              <a:rPr lang="en-US" dirty="0" err="1">
                <a:latin typeface="Times New Roman" panose="02020603050405020304" pitchFamily="18" charset="0"/>
                <a:ea typeface="Times New Roman" panose="02020603050405020304" pitchFamily="18" charset="0"/>
              </a:rPr>
              <a:t>LightGBM</a:t>
            </a:r>
            <a:r>
              <a:rPr lang="en-US" dirty="0">
                <a:latin typeface="Times New Roman" panose="02020603050405020304" pitchFamily="18" charset="0"/>
                <a:ea typeface="Times New Roman" panose="02020603050405020304" pitchFamily="18" charset="0"/>
              </a:rPr>
              <a:t> and </a:t>
            </a:r>
            <a:r>
              <a:rPr lang="en-US" dirty="0" err="1">
                <a:latin typeface="Times New Roman" panose="02020603050405020304" pitchFamily="18" charset="0"/>
                <a:ea typeface="Times New Roman" panose="02020603050405020304" pitchFamily="18" charset="0"/>
              </a:rPr>
              <a:t>XGBoost</a:t>
            </a:r>
            <a:r>
              <a:rPr lang="en-US" dirty="0">
                <a:latin typeface="Times New Roman" panose="02020603050405020304" pitchFamily="18" charset="0"/>
                <a:ea typeface="Times New Roman" panose="02020603050405020304" pitchFamily="18" charset="0"/>
              </a:rPr>
              <a:t> rein supremacy in every aspect of the evaluation and metrics. That being the reason, we’ll consider only these 6 models for further evaluation and insights. </a:t>
            </a:r>
          </a:p>
        </p:txBody>
      </p:sp>
      <p:pic>
        <p:nvPicPr>
          <p:cNvPr id="4" name="Picture 3" descr="Screenshot (329).png"/>
          <p:cNvPicPr>
            <a:picLocks noChangeAspect="1"/>
          </p:cNvPicPr>
          <p:nvPr/>
        </p:nvPicPr>
        <p:blipFill>
          <a:blip r:embed="rId2"/>
          <a:stretch>
            <a:fillRect/>
          </a:stretch>
        </p:blipFill>
        <p:spPr>
          <a:xfrm>
            <a:off x="2347602" y="644321"/>
            <a:ext cx="4448796" cy="2915057"/>
          </a:xfrm>
          <a:prstGeom prst="rect">
            <a:avLst/>
          </a:prstGeom>
        </p:spPr>
      </p:pic>
    </p:spTree>
    <p:extLst>
      <p:ext uri="{BB962C8B-B14F-4D97-AF65-F5344CB8AC3E}">
        <p14:creationId xmlns:p14="http://schemas.microsoft.com/office/powerpoint/2010/main" val="1156489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050" y="543950"/>
            <a:ext cx="7688700" cy="535200"/>
          </a:xfrm>
        </p:spPr>
        <p:txBody>
          <a:bodyPr/>
          <a:lstStyle/>
          <a:p>
            <a:r>
              <a:rPr lang="en-US" sz="2000" dirty="0">
                <a:latin typeface="Times New Roman" panose="02020603050405020304" pitchFamily="18" charset="0"/>
                <a:cs typeface="Times New Roman" panose="02020603050405020304" pitchFamily="18" charset="0"/>
              </a:rPr>
              <a:t>7.5 HYPER PARAMETER TUNING: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57531" y="1409350"/>
            <a:ext cx="7688700" cy="3064625"/>
          </a:xfrm>
        </p:spPr>
        <p:txBody>
          <a:bodyPr/>
          <a:lstStyle/>
          <a:p>
            <a:pPr lvl="0"/>
            <a:r>
              <a:rPr lang="en-US" sz="1600" b="1" dirty="0">
                <a:latin typeface="Times New Roman" panose="02020603050405020304" pitchFamily="18" charset="0"/>
                <a:cs typeface="Times New Roman" panose="02020603050405020304" pitchFamily="18" charset="0"/>
              </a:rPr>
              <a:t>RANDOM FOREST: </a:t>
            </a:r>
          </a:p>
          <a:p>
            <a:pPr marL="146050" indent="0">
              <a:buNone/>
            </a:pPr>
            <a:r>
              <a:rPr lang="en-US" sz="1400" dirty="0">
                <a:latin typeface="Times New Roman" panose="02020603050405020304" pitchFamily="18" charset="0"/>
                <a:cs typeface="Times New Roman" panose="02020603050405020304" pitchFamily="18" charset="0"/>
              </a:rPr>
              <a:t>Criterion='entropy', </a:t>
            </a:r>
            <a:r>
              <a:rPr lang="en-US" sz="1400" dirty="0" err="1">
                <a:latin typeface="Times New Roman" panose="02020603050405020304" pitchFamily="18" charset="0"/>
                <a:cs typeface="Times New Roman" panose="02020603050405020304" pitchFamily="18" charset="0"/>
              </a:rPr>
              <a:t>max_depth</a:t>
            </a:r>
            <a:r>
              <a:rPr lang="en-US" sz="1400" dirty="0">
                <a:latin typeface="Times New Roman" panose="02020603050405020304" pitchFamily="18" charset="0"/>
                <a:cs typeface="Times New Roman" panose="02020603050405020304" pitchFamily="18" charset="0"/>
              </a:rPr>
              <a:t>=29, </a:t>
            </a:r>
            <a:r>
              <a:rPr lang="en-US" sz="1400" dirty="0" err="1">
                <a:latin typeface="Times New Roman" panose="02020603050405020304" pitchFamily="18" charset="0"/>
                <a:cs typeface="Times New Roman" panose="02020603050405020304" pitchFamily="18" charset="0"/>
              </a:rPr>
              <a:t>max_features</a:t>
            </a:r>
            <a:r>
              <a:rPr lang="en-US" sz="1400" dirty="0">
                <a:latin typeface="Times New Roman" panose="02020603050405020304" pitchFamily="18" charset="0"/>
                <a:cs typeface="Times New Roman" panose="02020603050405020304" pitchFamily="18" charset="0"/>
              </a:rPr>
              <a:t>=3, </a:t>
            </a:r>
            <a:r>
              <a:rPr lang="en-US" sz="1400" dirty="0" err="1">
                <a:latin typeface="Times New Roman" panose="02020603050405020304" pitchFamily="18" charset="0"/>
                <a:cs typeface="Times New Roman" panose="02020603050405020304" pitchFamily="18" charset="0"/>
              </a:rPr>
              <a:t>min_samples_leaf</a:t>
            </a:r>
            <a:r>
              <a:rPr lang="en-US" sz="1400" dirty="0">
                <a:latin typeface="Times New Roman" panose="02020603050405020304" pitchFamily="18" charset="0"/>
                <a:cs typeface="Times New Roman" panose="02020603050405020304" pitchFamily="18" charset="0"/>
              </a:rPr>
              <a:t>=2, </a:t>
            </a:r>
            <a:r>
              <a:rPr lang="en-US" sz="1400" dirty="0" err="1">
                <a:latin typeface="Times New Roman" panose="02020603050405020304" pitchFamily="18" charset="0"/>
                <a:cs typeface="Times New Roman" panose="02020603050405020304" pitchFamily="18" charset="0"/>
              </a:rPr>
              <a:t>min_samples_split</a:t>
            </a:r>
            <a:r>
              <a:rPr lang="en-US" sz="1400" dirty="0">
                <a:latin typeface="Times New Roman" panose="02020603050405020304" pitchFamily="18" charset="0"/>
                <a:cs typeface="Times New Roman" panose="02020603050405020304" pitchFamily="18" charset="0"/>
              </a:rPr>
              <a:t>=2,         </a:t>
            </a:r>
            <a:r>
              <a:rPr lang="en-US" sz="1400" dirty="0" err="1">
                <a:latin typeface="Times New Roman" panose="02020603050405020304" pitchFamily="18" charset="0"/>
                <a:cs typeface="Times New Roman" panose="02020603050405020304" pitchFamily="18" charset="0"/>
              </a:rPr>
              <a:t>n_estimators</a:t>
            </a:r>
            <a:r>
              <a:rPr lang="en-US" sz="1400" dirty="0">
                <a:latin typeface="Times New Roman" panose="02020603050405020304" pitchFamily="18" charset="0"/>
                <a:cs typeface="Times New Roman" panose="02020603050405020304" pitchFamily="18" charset="0"/>
              </a:rPr>
              <a:t>=1078, </a:t>
            </a:r>
            <a:r>
              <a:rPr lang="en-US" sz="1400" dirty="0" err="1">
                <a:latin typeface="Times New Roman" panose="02020603050405020304" pitchFamily="18" charset="0"/>
                <a:cs typeface="Times New Roman" panose="02020603050405020304" pitchFamily="18" charset="0"/>
              </a:rPr>
              <a:t>random_state</a:t>
            </a:r>
            <a:r>
              <a:rPr lang="en-US" sz="1400" dirty="0">
                <a:latin typeface="Times New Roman" panose="02020603050405020304" pitchFamily="18" charset="0"/>
                <a:cs typeface="Times New Roman" panose="02020603050405020304" pitchFamily="18" charset="0"/>
              </a:rPr>
              <a:t>=0 </a:t>
            </a:r>
          </a:p>
          <a:p>
            <a:pPr lvl="0"/>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LIGHTGBM: </a:t>
            </a:r>
            <a:endParaRPr lang="en-US" sz="1600" dirty="0">
              <a:latin typeface="Times New Roman" panose="02020603050405020304" pitchFamily="18" charset="0"/>
              <a:cs typeface="Times New Roman" panose="02020603050405020304" pitchFamily="18" charset="0"/>
            </a:endParaRPr>
          </a:p>
          <a:p>
            <a:pPr marL="146050" indent="0">
              <a:buNone/>
            </a:pPr>
            <a:r>
              <a:rPr lang="en-US" sz="1400" dirty="0" err="1">
                <a:latin typeface="Times New Roman" panose="02020603050405020304" pitchFamily="18" charset="0"/>
                <a:cs typeface="Times New Roman" panose="02020603050405020304" pitchFamily="18" charset="0"/>
              </a:rPr>
              <a:t>learning_rate</a:t>
            </a:r>
            <a:r>
              <a:rPr lang="en-US" sz="1400" dirty="0">
                <a:latin typeface="Times New Roman" panose="02020603050405020304" pitchFamily="18" charset="0"/>
                <a:cs typeface="Times New Roman" panose="02020603050405020304" pitchFamily="18" charset="0"/>
              </a:rPr>
              <a:t>=0.045086768092742646, </a:t>
            </a:r>
            <a:r>
              <a:rPr lang="en-US" sz="1400" dirty="0" err="1">
                <a:latin typeface="Times New Roman" panose="02020603050405020304" pitchFamily="18" charset="0"/>
                <a:cs typeface="Times New Roman" panose="02020603050405020304" pitchFamily="18" charset="0"/>
              </a:rPr>
              <a:t>max_depth</a:t>
            </a:r>
            <a:r>
              <a:rPr lang="en-US" sz="1400" dirty="0">
                <a:latin typeface="Times New Roman" panose="02020603050405020304" pitchFamily="18" charset="0"/>
                <a:cs typeface="Times New Roman" panose="02020603050405020304" pitchFamily="18" charset="0"/>
              </a:rPr>
              <a:t>=18, </a:t>
            </a:r>
            <a:r>
              <a:rPr lang="en-US" sz="1400" dirty="0" err="1">
                <a:latin typeface="Times New Roman" panose="02020603050405020304" pitchFamily="18" charset="0"/>
                <a:cs typeface="Times New Roman" panose="02020603050405020304" pitchFamily="18" charset="0"/>
              </a:rPr>
              <a:t>n_estimators</a:t>
            </a:r>
            <a:r>
              <a:rPr lang="en-US" sz="1400" dirty="0">
                <a:latin typeface="Times New Roman" panose="02020603050405020304" pitchFamily="18" charset="0"/>
                <a:cs typeface="Times New Roman" panose="02020603050405020304" pitchFamily="18" charset="0"/>
              </a:rPr>
              <a:t>=445,  </a:t>
            </a:r>
            <a:r>
              <a:rPr lang="en-US" sz="1400" dirty="0" err="1">
                <a:latin typeface="Times New Roman" panose="02020603050405020304" pitchFamily="18" charset="0"/>
                <a:cs typeface="Times New Roman" panose="02020603050405020304" pitchFamily="18" charset="0"/>
              </a:rPr>
              <a:t>num_leaves</a:t>
            </a:r>
            <a:r>
              <a:rPr lang="en-US" sz="1400" dirty="0">
                <a:latin typeface="Times New Roman" panose="02020603050405020304" pitchFamily="18" charset="0"/>
                <a:cs typeface="Times New Roman" panose="02020603050405020304" pitchFamily="18" charset="0"/>
              </a:rPr>
              <a:t>=67, </a:t>
            </a:r>
            <a:r>
              <a:rPr lang="en-US" sz="1400" dirty="0" err="1">
                <a:latin typeface="Times New Roman" panose="02020603050405020304" pitchFamily="18" charset="0"/>
                <a:cs typeface="Times New Roman" panose="02020603050405020304" pitchFamily="18" charset="0"/>
              </a:rPr>
              <a:t>random_state</a:t>
            </a:r>
            <a:r>
              <a:rPr lang="en-US" sz="1400" dirty="0">
                <a:latin typeface="Times New Roman" panose="02020603050405020304" pitchFamily="18" charset="0"/>
                <a:cs typeface="Times New Roman" panose="02020603050405020304" pitchFamily="18" charset="0"/>
              </a:rPr>
              <a:t>=0 </a:t>
            </a:r>
          </a:p>
          <a:p>
            <a:pPr marL="146050" indent="0">
              <a:buNone/>
            </a:pPr>
            <a:endParaRPr lang="en-US" sz="1400" dirty="0">
              <a:latin typeface="Times New Roman" panose="02020603050405020304" pitchFamily="18" charset="0"/>
              <a:cs typeface="Times New Roman" panose="02020603050405020304" pitchFamily="18" charset="0"/>
            </a:endParaRPr>
          </a:p>
          <a:p>
            <a:pPr lvl="0"/>
            <a:r>
              <a:rPr lang="en-US" sz="1600" b="1" dirty="0">
                <a:latin typeface="Times New Roman" panose="02020603050405020304" pitchFamily="18" charset="0"/>
                <a:cs typeface="Times New Roman" panose="02020603050405020304" pitchFamily="18" charset="0"/>
              </a:rPr>
              <a:t>XGBOOST: </a:t>
            </a:r>
            <a:endParaRPr lang="en-US" sz="16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subsample=0.6, </a:t>
            </a:r>
            <a:r>
              <a:rPr lang="en-US" sz="1400" dirty="0" err="1">
                <a:latin typeface="Times New Roman" panose="02020603050405020304" pitchFamily="18" charset="0"/>
                <a:cs typeface="Times New Roman" panose="02020603050405020304" pitchFamily="18" charset="0"/>
              </a:rPr>
              <a:t>min_child_weight</a:t>
            </a:r>
            <a:r>
              <a:rPr lang="en-US" sz="1400" dirty="0">
                <a:latin typeface="Times New Roman" panose="02020603050405020304" pitchFamily="18" charset="0"/>
                <a:cs typeface="Times New Roman" panose="02020603050405020304" pitchFamily="18" charset="0"/>
              </a:rPr>
              <a:t>=10, </a:t>
            </a:r>
            <a:r>
              <a:rPr lang="en-US" sz="1400" dirty="0" err="1">
                <a:latin typeface="Times New Roman" panose="02020603050405020304" pitchFamily="18" charset="0"/>
                <a:cs typeface="Times New Roman" panose="02020603050405020304" pitchFamily="18" charset="0"/>
              </a:rPr>
              <a:t>max_depth</a:t>
            </a:r>
            <a:r>
              <a:rPr lang="en-US" sz="1400" dirty="0">
                <a:latin typeface="Times New Roman" panose="02020603050405020304" pitchFamily="18" charset="0"/>
                <a:cs typeface="Times New Roman" panose="02020603050405020304" pitchFamily="18" charset="0"/>
              </a:rPr>
              <a:t>=5, gamma=1.5, </a:t>
            </a:r>
            <a:r>
              <a:rPr lang="en-US" sz="1400" dirty="0" err="1">
                <a:latin typeface="Times New Roman" panose="02020603050405020304" pitchFamily="18" charset="0"/>
                <a:cs typeface="Times New Roman" panose="02020603050405020304" pitchFamily="18" charset="0"/>
              </a:rPr>
              <a:t>colsample_bytree</a:t>
            </a:r>
            <a:r>
              <a:rPr lang="en-US" sz="1400" dirty="0">
                <a:latin typeface="Times New Roman" panose="02020603050405020304" pitchFamily="18" charset="0"/>
                <a:cs typeface="Times New Roman" panose="02020603050405020304" pitchFamily="18" charset="0"/>
              </a:rPr>
              <a:t>=0.6 </a:t>
            </a:r>
          </a:p>
          <a:p>
            <a:pPr marL="146050" indent="0">
              <a:buNone/>
            </a:pPr>
            <a:endParaRPr lang="en-US" sz="1400" dirty="0">
              <a:latin typeface="Times New Roman" panose="02020603050405020304" pitchFamily="18" charset="0"/>
              <a:cs typeface="Times New Roman" panose="02020603050405020304" pitchFamily="18" charset="0"/>
            </a:endParaRPr>
          </a:p>
          <a:p>
            <a:pPr lvl="0"/>
            <a:endParaRPr lang="en-US" sz="1600" b="1"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pPr marL="146050" lvl="0" indent="0">
              <a:buNone/>
            </a:pPr>
            <a:endParaRPr lang="en-US" sz="16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22222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32534"/>
            <a:ext cx="7688700" cy="535200"/>
          </a:xfrm>
        </p:spPr>
        <p:txBody>
          <a:bodyPr/>
          <a:lstStyle/>
          <a:p>
            <a:pPr marL="146050" indent="0"/>
            <a:r>
              <a:rPr lang="en-US" sz="2000" dirty="0">
                <a:latin typeface="Times New Roman" panose="02020603050405020304" pitchFamily="18" charset="0"/>
                <a:cs typeface="Times New Roman" panose="02020603050405020304" pitchFamily="18" charset="0"/>
              </a:rPr>
              <a:t>7.6 CONCERNS OF MISCLASSIFICATION </a:t>
            </a:r>
            <a:br>
              <a:rPr lang="en-US" sz="2000" dirty="0">
                <a:latin typeface="Times New Roman" panose="02020603050405020304" pitchFamily="18" charset="0"/>
                <a:cs typeface="Times New Roman" panose="02020603050405020304" pitchFamily="18" charset="0"/>
              </a:rPr>
            </a:br>
            <a:endParaRPr lang="en-US" sz="2000" dirty="0"/>
          </a:p>
        </p:txBody>
      </p:sp>
      <p:sp>
        <p:nvSpPr>
          <p:cNvPr id="3" name="Text Placeholder 2"/>
          <p:cNvSpPr>
            <a:spLocks noGrp="1"/>
          </p:cNvSpPr>
          <p:nvPr>
            <p:ph type="body" idx="1"/>
          </p:nvPr>
        </p:nvSpPr>
        <p:spPr>
          <a:xfrm>
            <a:off x="729450" y="1397000"/>
            <a:ext cx="7688700" cy="3452402"/>
          </a:xfrm>
        </p:spPr>
        <p:txBody>
          <a:bodyPr/>
          <a:lstStyle/>
          <a:p>
            <a:pPr lvl="0"/>
            <a:r>
              <a:rPr lang="en-US" sz="1400" dirty="0">
                <a:latin typeface="Times New Roman" panose="02020603050405020304" pitchFamily="18" charset="0"/>
                <a:cs typeface="Times New Roman" panose="02020603050405020304" pitchFamily="18" charset="0"/>
              </a:rPr>
              <a:t>SMOTE was applied for treating imbalance so that there was no </a:t>
            </a:r>
            <a:r>
              <a:rPr lang="en-US" sz="1400" dirty="0" err="1">
                <a:latin typeface="Times New Roman" panose="02020603050405020304" pitchFamily="18" charset="0"/>
                <a:cs typeface="Times New Roman" panose="02020603050405020304" pitchFamily="18" charset="0"/>
              </a:rPr>
              <a:t>skewness</a:t>
            </a:r>
            <a:r>
              <a:rPr lang="en-US" sz="1400" dirty="0">
                <a:latin typeface="Times New Roman" panose="02020603050405020304" pitchFamily="18" charset="0"/>
                <a:cs typeface="Times New Roman" panose="02020603050405020304" pitchFamily="18" charset="0"/>
              </a:rPr>
              <a:t> in distribution of target variable. </a:t>
            </a:r>
          </a:p>
          <a:p>
            <a:pPr marL="146050" lvl="0" indent="0">
              <a:buNone/>
            </a:pPr>
            <a:endParaRPr lang="en-US" sz="1400" dirty="0">
              <a:latin typeface="Times New Roman" panose="02020603050405020304" pitchFamily="18" charset="0"/>
              <a:cs typeface="Times New Roman" panose="02020603050405020304" pitchFamily="18" charset="0"/>
            </a:endParaRPr>
          </a:p>
          <a:p>
            <a:pPr lvl="0"/>
            <a:r>
              <a:rPr lang="en-US" sz="1400" dirty="0" err="1">
                <a:latin typeface="Times New Roman" panose="02020603050405020304" pitchFamily="18" charset="0"/>
                <a:cs typeface="Times New Roman" panose="02020603050405020304" pitchFamily="18" charset="0"/>
              </a:rPr>
              <a:t>class_weight</a:t>
            </a:r>
            <a:r>
              <a:rPr lang="en-US" sz="1400" dirty="0">
                <a:latin typeface="Times New Roman" panose="02020603050405020304" pitchFamily="18" charset="0"/>
                <a:cs typeface="Times New Roman" panose="02020603050405020304" pitchFamily="18" charset="0"/>
              </a:rPr>
              <a:t> parameter was used and model was run which yielded the same results proving no misclassification. (</a:t>
            </a:r>
            <a:r>
              <a:rPr lang="en-US" sz="1400" dirty="0" err="1">
                <a:latin typeface="Times New Roman" panose="02020603050405020304" pitchFamily="18" charset="0"/>
                <a:cs typeface="Times New Roman" panose="02020603050405020304" pitchFamily="18" charset="0"/>
              </a:rPr>
              <a:t>class_weight</a:t>
            </a:r>
            <a:r>
              <a:rPr lang="en-US" sz="1400" dirty="0">
                <a:latin typeface="Times New Roman" panose="02020603050405020304" pitchFamily="18" charset="0"/>
                <a:cs typeface="Times New Roman" panose="02020603050405020304" pitchFamily="18" charset="0"/>
              </a:rPr>
              <a:t>=‘balanced’ or </a:t>
            </a:r>
            <a:r>
              <a:rPr lang="en-US" sz="1400" dirty="0" err="1">
                <a:latin typeface="Times New Roman" panose="02020603050405020304" pitchFamily="18" charset="0"/>
                <a:cs typeface="Times New Roman" panose="02020603050405020304" pitchFamily="18" charset="0"/>
              </a:rPr>
              <a:t>class_weight</a:t>
            </a:r>
            <a:r>
              <a:rPr lang="en-US" sz="1400" dirty="0">
                <a:latin typeface="Times New Roman" panose="02020603050405020304" pitchFamily="18" charset="0"/>
                <a:cs typeface="Times New Roman" panose="02020603050405020304" pitchFamily="18" charset="0"/>
              </a:rPr>
              <a:t>={0:0.59,1:3.22}) </a:t>
            </a:r>
          </a:p>
          <a:p>
            <a:pPr marL="146050" lvl="0" indent="0">
              <a:buNone/>
            </a:pPr>
            <a:endParaRPr lang="en-US" sz="1400" dirty="0">
              <a:latin typeface="Times New Roman" panose="02020603050405020304" pitchFamily="18" charset="0"/>
              <a:cs typeface="Times New Roman" panose="02020603050405020304" pitchFamily="18" charset="0"/>
            </a:endParaRPr>
          </a:p>
          <a:p>
            <a:pPr lvl="0"/>
            <a:r>
              <a:rPr lang="en-US" sz="1400" dirty="0">
                <a:latin typeface="Times New Roman" panose="02020603050405020304" pitchFamily="18" charset="0"/>
                <a:cs typeface="Times New Roman" panose="02020603050405020304" pitchFamily="18" charset="0"/>
              </a:rPr>
              <a:t>A good recall score of above 90% in almost all the models is the proof that no misclassification </a:t>
            </a:r>
            <a:r>
              <a:rPr lang="en-US" sz="1400" dirty="0" err="1">
                <a:latin typeface="Times New Roman" panose="02020603050405020304" pitchFamily="18" charset="0"/>
                <a:cs typeface="Times New Roman" panose="02020603050405020304" pitchFamily="18" charset="0"/>
              </a:rPr>
              <a:t>occured</a:t>
            </a:r>
            <a:r>
              <a:rPr lang="en-US" sz="1400" dirty="0">
                <a:latin typeface="Times New Roman" panose="02020603050405020304" pitchFamily="18" charset="0"/>
                <a:cs typeface="Times New Roman" panose="02020603050405020304" pitchFamily="18" charset="0"/>
              </a:rPr>
              <a:t> as the minority class was predicted without any bias. </a:t>
            </a:r>
          </a:p>
          <a:p>
            <a:pPr marL="146050" lvl="0" indent="0">
              <a:buNone/>
            </a:pPr>
            <a:endParaRPr lang="en-US" sz="1400" dirty="0">
              <a:latin typeface="Times New Roman" panose="02020603050405020304" pitchFamily="18" charset="0"/>
              <a:cs typeface="Times New Roman" panose="02020603050405020304" pitchFamily="18" charset="0"/>
            </a:endParaRPr>
          </a:p>
          <a:p>
            <a:pPr lvl="0"/>
            <a:r>
              <a:rPr lang="en-US" sz="1400" dirty="0">
                <a:latin typeface="Times New Roman" panose="02020603050405020304" pitchFamily="18" charset="0"/>
                <a:cs typeface="Times New Roman" panose="02020603050405020304" pitchFamily="18" charset="0"/>
              </a:rPr>
              <a:t>Random sampling method with sample() function with a </a:t>
            </a:r>
            <a:r>
              <a:rPr lang="en-US" sz="1400" dirty="0" err="1">
                <a:latin typeface="Times New Roman" panose="02020603050405020304" pitchFamily="18" charset="0"/>
                <a:cs typeface="Times New Roman" panose="02020603050405020304" pitchFamily="18" charset="0"/>
              </a:rPr>
              <a:t>frac</a:t>
            </a:r>
            <a:r>
              <a:rPr lang="en-US" sz="1400" dirty="0">
                <a:latin typeface="Times New Roman" panose="02020603050405020304" pitchFamily="18" charset="0"/>
                <a:cs typeface="Times New Roman" panose="02020603050405020304" pitchFamily="18" charset="0"/>
              </a:rPr>
              <a:t>=0.7 was used and this yielded similar results to the ones where the entire dataset was used. </a:t>
            </a:r>
          </a:p>
          <a:p>
            <a:endParaRPr lang="en-US" dirty="0"/>
          </a:p>
        </p:txBody>
      </p:sp>
    </p:spTree>
    <p:extLst>
      <p:ext uri="{BB962C8B-B14F-4D97-AF65-F5344CB8AC3E}">
        <p14:creationId xmlns:p14="http://schemas.microsoft.com/office/powerpoint/2010/main" val="1691404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82050"/>
            <a:ext cx="7688700" cy="535200"/>
          </a:xfrm>
        </p:spPr>
        <p:txBody>
          <a:bodyPr/>
          <a:lstStyle/>
          <a:p>
            <a:r>
              <a:rPr lang="en-US" sz="2000" dirty="0">
                <a:latin typeface="Times New Roman" panose="02020603050405020304" pitchFamily="18" charset="0"/>
                <a:cs typeface="Times New Roman" panose="02020603050405020304" pitchFamily="18" charset="0"/>
              </a:rPr>
              <a:t>8. MODEL EVALUATION AND INSIGHTS </a:t>
            </a:r>
          </a:p>
        </p:txBody>
      </p:sp>
      <p:sp>
        <p:nvSpPr>
          <p:cNvPr id="3" name="Text Placeholder 2"/>
          <p:cNvSpPr>
            <a:spLocks noGrp="1"/>
          </p:cNvSpPr>
          <p:nvPr>
            <p:ph type="body" idx="1"/>
          </p:nvPr>
        </p:nvSpPr>
        <p:spPr>
          <a:xfrm>
            <a:off x="742150" y="1409349"/>
            <a:ext cx="7688700" cy="3480151"/>
          </a:xfrm>
        </p:spPr>
        <p:txBody>
          <a:bodyPr/>
          <a:lstStyle/>
          <a:p>
            <a:pPr marL="146050" indent="0">
              <a:buNone/>
            </a:pPr>
            <a:r>
              <a:rPr lang="en-US" sz="1600" dirty="0">
                <a:latin typeface="Times New Roman" panose="02020603050405020304" pitchFamily="18" charset="0"/>
                <a:cs typeface="Times New Roman" panose="02020603050405020304" pitchFamily="18" charset="0"/>
              </a:rPr>
              <a:t>We evaluated models based on three main metrics: </a:t>
            </a:r>
          </a:p>
          <a:p>
            <a:pPr marL="146050" indent="0">
              <a:buNone/>
            </a:pPr>
            <a:endParaRPr lang="en-US" sz="1600" dirty="0">
              <a:latin typeface="Times New Roman" panose="02020603050405020304" pitchFamily="18" charset="0"/>
              <a:cs typeface="Times New Roman" panose="02020603050405020304" pitchFamily="18" charset="0"/>
            </a:endParaRPr>
          </a:p>
          <a:p>
            <a:pPr lvl="0"/>
            <a:r>
              <a:rPr lang="en-US" sz="1600" dirty="0">
                <a:latin typeface="Times New Roman" panose="02020603050405020304" pitchFamily="18" charset="0"/>
                <a:cs typeface="Times New Roman" panose="02020603050405020304" pitchFamily="18" charset="0"/>
              </a:rPr>
              <a:t>Performance Metrics: Comparing the accuracy, precision, recall along with the mean and variance of the AUC_ROC score. </a:t>
            </a:r>
          </a:p>
          <a:p>
            <a:pPr marL="146050" lvl="0" indent="0">
              <a:buNone/>
            </a:pPr>
            <a:endParaRPr lang="en-US" sz="1600" dirty="0">
              <a:latin typeface="Times New Roman" panose="02020603050405020304" pitchFamily="18" charset="0"/>
              <a:cs typeface="Times New Roman" panose="02020603050405020304" pitchFamily="18" charset="0"/>
            </a:endParaRPr>
          </a:p>
          <a:p>
            <a:pPr lvl="0"/>
            <a:r>
              <a:rPr lang="en-US" sz="1600" dirty="0" err="1">
                <a:latin typeface="Times New Roman" panose="02020603050405020304" pitchFamily="18" charset="0"/>
                <a:cs typeface="Times New Roman" panose="02020603050405020304" pitchFamily="18" charset="0"/>
              </a:rPr>
              <a:t>Overfitting</a:t>
            </a:r>
            <a:r>
              <a:rPr lang="en-US" sz="1600" dirty="0">
                <a:latin typeface="Times New Roman" panose="02020603050405020304" pitchFamily="18" charset="0"/>
                <a:cs typeface="Times New Roman" panose="02020603050405020304" pitchFamily="18" charset="0"/>
              </a:rPr>
              <a:t> Test: Comparing training and testing accuracies of each of the models to find the percentage change to determine if </a:t>
            </a:r>
            <a:r>
              <a:rPr lang="en-US" sz="1600" dirty="0" err="1">
                <a:latin typeface="Times New Roman" panose="02020603050405020304" pitchFamily="18" charset="0"/>
                <a:cs typeface="Times New Roman" panose="02020603050405020304" pitchFamily="18" charset="0"/>
              </a:rPr>
              <a:t>overfitting</a:t>
            </a:r>
            <a:r>
              <a:rPr lang="en-US" sz="1600" dirty="0">
                <a:latin typeface="Times New Roman" panose="02020603050405020304" pitchFamily="18" charset="0"/>
                <a:cs typeface="Times New Roman" panose="02020603050405020304" pitchFamily="18" charset="0"/>
              </a:rPr>
              <a:t> has occurred. </a:t>
            </a:r>
          </a:p>
          <a:p>
            <a:pPr marL="146050" lvl="0" indent="0">
              <a:buNone/>
            </a:pPr>
            <a:endParaRPr lang="en-US" sz="1600" dirty="0">
              <a:latin typeface="Times New Roman" panose="02020603050405020304" pitchFamily="18" charset="0"/>
              <a:cs typeface="Times New Roman" panose="02020603050405020304" pitchFamily="18" charset="0"/>
            </a:endParaRPr>
          </a:p>
          <a:p>
            <a:pPr lvl="0"/>
            <a:r>
              <a:rPr lang="en-US" sz="1600" dirty="0">
                <a:latin typeface="Times New Roman" panose="02020603050405020304" pitchFamily="18" charset="0"/>
                <a:cs typeface="Times New Roman" panose="02020603050405020304" pitchFamily="18" charset="0"/>
              </a:rPr>
              <a:t>Execution Time: Time taken to fit the model to training data and predict the testing data. </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346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727650" y="630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Times New Roman"/>
              <a:buNone/>
            </a:pPr>
            <a:r>
              <a:rPr lang="en" sz="2800">
                <a:solidFill>
                  <a:srgbClr val="000000"/>
                </a:solidFill>
                <a:latin typeface="Times New Roman"/>
                <a:ea typeface="Times New Roman"/>
                <a:cs typeface="Times New Roman"/>
                <a:sym typeface="Times New Roman"/>
              </a:rPr>
              <a:t>Dataset Description</a:t>
            </a:r>
            <a:r>
              <a:rPr lang="en" sz="2800" b="0">
                <a:solidFill>
                  <a:srgbClr val="000000"/>
                </a:solidFill>
                <a:latin typeface="Times New Roman"/>
                <a:ea typeface="Times New Roman"/>
                <a:cs typeface="Times New Roman"/>
                <a:sym typeface="Times New Roman"/>
              </a:rPr>
              <a:t>(Cont..)</a:t>
            </a:r>
            <a:endParaRPr sz="3600" b="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a:p>
        </p:txBody>
      </p:sp>
      <p:pic>
        <p:nvPicPr>
          <p:cNvPr id="131" name="Google Shape;131;p20"/>
          <p:cNvPicPr preferRelativeResize="0"/>
          <p:nvPr/>
        </p:nvPicPr>
        <p:blipFill rotWithShape="1">
          <a:blip r:embed="rId3">
            <a:alphaModFix/>
          </a:blip>
          <a:srcRect/>
          <a:stretch/>
        </p:blipFill>
        <p:spPr>
          <a:xfrm>
            <a:off x="595300" y="1686400"/>
            <a:ext cx="5842800" cy="1437800"/>
          </a:xfrm>
          <a:prstGeom prst="rect">
            <a:avLst/>
          </a:prstGeom>
          <a:noFill/>
          <a:ln>
            <a:noFill/>
          </a:ln>
        </p:spPr>
      </p:pic>
      <p:pic>
        <p:nvPicPr>
          <p:cNvPr id="132" name="Google Shape;132;p20"/>
          <p:cNvPicPr preferRelativeResize="0"/>
          <p:nvPr/>
        </p:nvPicPr>
        <p:blipFill rotWithShape="1">
          <a:blip r:embed="rId4">
            <a:alphaModFix/>
          </a:blip>
          <a:srcRect/>
          <a:stretch/>
        </p:blipFill>
        <p:spPr>
          <a:xfrm>
            <a:off x="595300" y="3124200"/>
            <a:ext cx="5849950" cy="17663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0" y="577913"/>
            <a:ext cx="7688700" cy="417682"/>
          </a:xfrm>
        </p:spPr>
        <p:txBody>
          <a:bodyPr/>
          <a:lstStyle/>
          <a:p>
            <a:r>
              <a:rPr lang="en-US" sz="2000" dirty="0">
                <a:latin typeface="Times New Roman" panose="02020603050405020304" pitchFamily="18" charset="0"/>
                <a:cs typeface="Times New Roman" panose="02020603050405020304" pitchFamily="18" charset="0"/>
              </a:rPr>
              <a:t>Performance Metrics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685800" y="2578100"/>
            <a:ext cx="8211620" cy="1600438"/>
          </a:xfrm>
          <a:prstGeom prst="rect">
            <a:avLst/>
          </a:prstGeom>
        </p:spPr>
        <p:txBody>
          <a:bodyPr wrap="square">
            <a:spAutoFit/>
          </a:bodyPr>
          <a:lstStyle/>
          <a:p>
            <a:r>
              <a:rPr lang="en-US" b="1" dirty="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dirty="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rPr>
              <a:t>Based on the internal model comparison, one can notice that </a:t>
            </a:r>
            <a:r>
              <a:rPr lang="en-US" dirty="0" err="1">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rPr>
              <a:t>XGBoost</a:t>
            </a:r>
            <a:r>
              <a:rPr lang="en-US" dirty="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rPr>
              <a:t> performs the best on all metrics having high </a:t>
            </a:r>
            <a:r>
              <a:rPr lang="en-US" dirty="0">
                <a:latin typeface="Times New Roman" panose="02020603050405020304" pitchFamily="18" charset="0"/>
                <a:cs typeface="Times New Roman" panose="02020603050405020304" pitchFamily="18" charset="0"/>
              </a:rPr>
              <a:t>ROC_AUC score, Precision and Recall along with the lowest bias and variance error</a:t>
            </a:r>
            <a:r>
              <a:rPr lang="en-US" dirty="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rPr>
              <a:t>.</a:t>
            </a:r>
          </a:p>
          <a:p>
            <a:endParaRPr lang="en-US" dirty="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Second was the Tuned Light GBM model, which almost matched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in all the metrics.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The two Random Forest models (hyper-parameter tuned and base model) and the Tuned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performed neck to neck. </a:t>
            </a:r>
          </a:p>
        </p:txBody>
      </p:sp>
      <p:pic>
        <p:nvPicPr>
          <p:cNvPr id="6" name="Picture 5" descr="Screenshot (327).png"/>
          <p:cNvPicPr>
            <a:picLocks noChangeAspect="1"/>
          </p:cNvPicPr>
          <p:nvPr/>
        </p:nvPicPr>
        <p:blipFill>
          <a:blip r:embed="rId2"/>
          <a:stretch>
            <a:fillRect/>
          </a:stretch>
        </p:blipFill>
        <p:spPr>
          <a:xfrm>
            <a:off x="2099933" y="1160364"/>
            <a:ext cx="4715533" cy="1400371"/>
          </a:xfrm>
          <a:prstGeom prst="rect">
            <a:avLst/>
          </a:prstGeom>
        </p:spPr>
      </p:pic>
    </p:spTree>
    <p:extLst>
      <p:ext uri="{BB962C8B-B14F-4D97-AF65-F5344CB8AC3E}">
        <p14:creationId xmlns:p14="http://schemas.microsoft.com/office/powerpoint/2010/main" val="40647048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07" y="565965"/>
            <a:ext cx="7688700" cy="460285"/>
          </a:xfrm>
        </p:spPr>
        <p:txBody>
          <a:bodyPr/>
          <a:lstStyle/>
          <a:p>
            <a:r>
              <a:rPr lang="en-US" sz="2000" dirty="0" err="1">
                <a:latin typeface="Times New Roman" panose="02020603050405020304" pitchFamily="18" charset="0"/>
                <a:cs typeface="Times New Roman" panose="02020603050405020304" pitchFamily="18" charset="0"/>
              </a:rPr>
              <a:t>Overfitting</a:t>
            </a:r>
            <a:r>
              <a:rPr lang="en-US" sz="2000" dirty="0">
                <a:latin typeface="Times New Roman" panose="02020603050405020304" pitchFamily="18" charset="0"/>
                <a:cs typeface="Times New Roman" panose="02020603050405020304" pitchFamily="18" charset="0"/>
              </a:rPr>
              <a:t> Test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14" name="Rectangle 13"/>
          <p:cNvSpPr/>
          <p:nvPr/>
        </p:nvSpPr>
        <p:spPr>
          <a:xfrm>
            <a:off x="447819" y="1278867"/>
            <a:ext cx="7900688" cy="1666610"/>
          </a:xfrm>
          <a:prstGeom prst="rect">
            <a:avLst/>
          </a:prstGeom>
        </p:spPr>
        <p:txBody>
          <a:bodyPr wrap="square">
            <a:spAutoFit/>
          </a:bodyPr>
          <a:lstStyle/>
          <a:p>
            <a:pPr marL="225425" indent="-6350" algn="just">
              <a:lnSpc>
                <a:spcPct val="144000"/>
              </a:lnSpc>
              <a:spcAft>
                <a:spcPts val="1260"/>
              </a:spcAft>
            </a:pPr>
            <a:r>
              <a:rPr lang="en-US" dirty="0">
                <a:solidFill>
                  <a:srgbClr val="212121"/>
                </a:solidFill>
                <a:latin typeface="Times New Roman" panose="02020603050405020304" pitchFamily="18" charset="0"/>
                <a:ea typeface="Times New Roman" panose="02020603050405020304" pitchFamily="18" charset="0"/>
              </a:rPr>
              <a:t>1.However, accuracy is not the only metric to measure a model’s performance. </a:t>
            </a:r>
          </a:p>
          <a:p>
            <a:pPr marL="225425" indent="-6350" algn="just">
              <a:lnSpc>
                <a:spcPct val="144000"/>
              </a:lnSpc>
              <a:spcAft>
                <a:spcPts val="1260"/>
              </a:spcAft>
            </a:pPr>
            <a:r>
              <a:rPr lang="en-US" dirty="0">
                <a:solidFill>
                  <a:srgbClr val="212121"/>
                </a:solidFill>
                <a:latin typeface="Times New Roman" panose="02020603050405020304" pitchFamily="18" charset="0"/>
                <a:ea typeface="Times New Roman" panose="02020603050405020304" pitchFamily="18" charset="0"/>
              </a:rPr>
              <a:t>2.Since we had multiple models with high accuracy, we examined the differences between their respective training and testing accuracies. </a:t>
            </a:r>
          </a:p>
          <a:p>
            <a:pPr marL="225425" indent="-6350" algn="just">
              <a:lnSpc>
                <a:spcPct val="144000"/>
              </a:lnSpc>
              <a:spcAft>
                <a:spcPts val="1260"/>
              </a:spcAft>
            </a:pPr>
            <a:r>
              <a:rPr lang="en-US" dirty="0">
                <a:solidFill>
                  <a:srgbClr val="212121"/>
                </a:solidFill>
                <a:latin typeface="Times New Roman" panose="02020603050405020304" pitchFamily="18" charset="0"/>
                <a:ea typeface="Times New Roman" panose="02020603050405020304" pitchFamily="18" charset="0"/>
              </a:rPr>
              <a:t>3.The greater the difference, the greater the susceptibility of the model to being </a:t>
            </a:r>
            <a:r>
              <a:rPr lang="en-US" dirty="0" err="1">
                <a:solidFill>
                  <a:srgbClr val="212121"/>
                </a:solidFill>
                <a:latin typeface="Times New Roman" panose="02020603050405020304" pitchFamily="18" charset="0"/>
                <a:ea typeface="Times New Roman" panose="02020603050405020304" pitchFamily="18" charset="0"/>
              </a:rPr>
              <a:t>overfit</a:t>
            </a:r>
            <a:r>
              <a:rPr lang="en-US" dirty="0">
                <a:solidFill>
                  <a:srgbClr val="212121"/>
                </a:solidFill>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57537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81626" y="1390277"/>
            <a:ext cx="3558574" cy="2760192"/>
          </a:xfrm>
          <a:prstGeom prst="rect">
            <a:avLst/>
          </a:prstGeom>
        </p:spPr>
      </p:pic>
      <p:pic>
        <p:nvPicPr>
          <p:cNvPr id="6" name="Picture 5" descr="Screenshot (325).png"/>
          <p:cNvPicPr>
            <a:picLocks noChangeAspect="1"/>
          </p:cNvPicPr>
          <p:nvPr/>
        </p:nvPicPr>
        <p:blipFill>
          <a:blip r:embed="rId3"/>
          <a:stretch>
            <a:fillRect/>
          </a:stretch>
        </p:blipFill>
        <p:spPr>
          <a:xfrm>
            <a:off x="4597155" y="1784217"/>
            <a:ext cx="3505690" cy="1905266"/>
          </a:xfrm>
          <a:prstGeom prst="rect">
            <a:avLst/>
          </a:prstGeom>
        </p:spPr>
      </p:pic>
    </p:spTree>
    <p:extLst>
      <p:ext uri="{BB962C8B-B14F-4D97-AF65-F5344CB8AC3E}">
        <p14:creationId xmlns:p14="http://schemas.microsoft.com/office/powerpoint/2010/main" val="470630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350" y="518550"/>
            <a:ext cx="7688700" cy="535200"/>
          </a:xfrm>
        </p:spPr>
        <p:txBody>
          <a:bodyPr/>
          <a:lstStyle/>
          <a:p>
            <a:r>
              <a:rPr lang="en-US" sz="2000" dirty="0">
                <a:latin typeface="Times New Roman" panose="02020603050405020304" pitchFamily="18" charset="0"/>
                <a:cs typeface="Times New Roman" panose="02020603050405020304" pitchFamily="18" charset="0"/>
              </a:rPr>
              <a:t>Execution Time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07231" y="1409350"/>
            <a:ext cx="7688700" cy="675083"/>
          </a:xfrm>
        </p:spPr>
        <p:txBody>
          <a:bodyPr/>
          <a:lstStyle/>
          <a:p>
            <a:pPr marL="146050" indent="0">
              <a:buNone/>
            </a:pPr>
            <a:r>
              <a:rPr lang="en-US" dirty="0">
                <a:latin typeface="Times New Roman" pitchFamily="18" charset="0"/>
                <a:cs typeface="Times New Roman" pitchFamily="18" charset="0"/>
              </a:rPr>
              <a:t>The below figure provides the final piece in the puzzle in helping determine the overall best model for this study.</a:t>
            </a:r>
          </a:p>
        </p:txBody>
      </p:sp>
      <p:pic>
        <p:nvPicPr>
          <p:cNvPr id="4" name="Picture 3"/>
          <p:cNvPicPr/>
          <p:nvPr/>
        </p:nvPicPr>
        <p:blipFill>
          <a:blip r:embed="rId2"/>
          <a:stretch>
            <a:fillRect/>
          </a:stretch>
        </p:blipFill>
        <p:spPr>
          <a:xfrm>
            <a:off x="2035010" y="1998198"/>
            <a:ext cx="3971925" cy="2878602"/>
          </a:xfrm>
          <a:prstGeom prst="rect">
            <a:avLst/>
          </a:prstGeom>
        </p:spPr>
      </p:pic>
    </p:spTree>
    <p:extLst>
      <p:ext uri="{BB962C8B-B14F-4D97-AF65-F5344CB8AC3E}">
        <p14:creationId xmlns:p14="http://schemas.microsoft.com/office/powerpoint/2010/main" val="2655724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150" y="531250"/>
            <a:ext cx="7688700" cy="535200"/>
          </a:xfrm>
        </p:spPr>
        <p:txBody>
          <a:bodyPr/>
          <a:lstStyle/>
          <a:p>
            <a:r>
              <a:rPr lang="en-US" sz="2000" dirty="0">
                <a:latin typeface="Times New Roman" panose="02020603050405020304" pitchFamily="18" charset="0"/>
                <a:cs typeface="Times New Roman" panose="02020603050405020304" pitchFamily="18" charset="0"/>
              </a:rPr>
              <a:t>FINAL SELECTION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716750" y="1405774"/>
            <a:ext cx="7677950" cy="3585326"/>
          </a:xfrm>
        </p:spPr>
        <p:txBody>
          <a:bodyPr/>
          <a:lstStyle/>
          <a:p>
            <a:r>
              <a:rPr lang="en-US" sz="1400" dirty="0">
                <a:latin typeface="Times New Roman" panose="02020603050405020304" pitchFamily="18" charset="0"/>
                <a:cs typeface="Times New Roman" panose="02020603050405020304" pitchFamily="18" charset="0"/>
              </a:rPr>
              <a:t>After comparing the models on three different metrics, it was determined that the </a:t>
            </a:r>
            <a:r>
              <a:rPr lang="en-US" sz="1400" b="1"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model (Without tuning) was the best model out of the ones built for this study.</a:t>
            </a:r>
          </a:p>
          <a:p>
            <a:pPr>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After seeing the initial results, there were concerns of </a:t>
            </a:r>
            <a:r>
              <a:rPr lang="en-US" sz="1400" dirty="0" err="1">
                <a:latin typeface="Times New Roman" panose="02020603050405020304" pitchFamily="18" charset="0"/>
                <a:cs typeface="Times New Roman" panose="02020603050405020304" pitchFamily="18" charset="0"/>
              </a:rPr>
              <a:t>overfitting</a:t>
            </a:r>
            <a:r>
              <a:rPr lang="en-US" sz="1400" dirty="0">
                <a:latin typeface="Times New Roman" panose="02020603050405020304" pitchFamily="18" charset="0"/>
                <a:cs typeface="Times New Roman" panose="02020603050405020304" pitchFamily="18" charset="0"/>
              </a:rPr>
              <a:t> due to its high accuracy and precision.</a:t>
            </a:r>
          </a:p>
          <a:p>
            <a:pPr>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Upon cross validating AUC_ROC score, we found that the Tuned </a:t>
            </a:r>
            <a:r>
              <a:rPr lang="en-US" sz="1400" dirty="0" err="1">
                <a:latin typeface="Times New Roman" panose="02020603050405020304" pitchFamily="18" charset="0"/>
                <a:cs typeface="Times New Roman" panose="02020603050405020304" pitchFamily="18" charset="0"/>
              </a:rPr>
              <a:t>LightGBM</a:t>
            </a:r>
            <a:r>
              <a:rPr lang="en-US" sz="1400" dirty="0">
                <a:latin typeface="Times New Roman" panose="02020603050405020304" pitchFamily="18" charset="0"/>
                <a:cs typeface="Times New Roman" panose="02020603050405020304" pitchFamily="18" charset="0"/>
              </a:rPr>
              <a:t> model also had the lowest variance, suggesting that it also had the ability to adapt to changes in the data. </a:t>
            </a:r>
          </a:p>
          <a:p>
            <a:pPr>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Tuned Random Forest model performed well in most metrics, but its high execution time (39.55 s) resulted it in not being a viable option.</a:t>
            </a:r>
          </a:p>
          <a:p>
            <a:pPr>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Tuned </a:t>
            </a:r>
            <a:r>
              <a:rPr lang="en-US" sz="1400" dirty="0" err="1">
                <a:latin typeface="Times New Roman" panose="02020603050405020304" pitchFamily="18" charset="0"/>
                <a:cs typeface="Times New Roman" panose="02020603050405020304" pitchFamily="18" charset="0"/>
              </a:rPr>
              <a:t>LightGBM</a:t>
            </a:r>
            <a:r>
              <a:rPr lang="en-US" sz="1400" dirty="0">
                <a:latin typeface="Times New Roman" panose="02020603050405020304" pitchFamily="18" charset="0"/>
                <a:cs typeface="Times New Roman" panose="02020603050405020304" pitchFamily="18" charset="0"/>
              </a:rPr>
              <a:t> was the second-best model overall, due it clocking a 0.928 s execution time and bias and variance errors very similar to the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model. </a:t>
            </a:r>
          </a:p>
          <a:p>
            <a:endParaRPr lang="en-US" dirty="0"/>
          </a:p>
        </p:txBody>
      </p:sp>
    </p:spTree>
    <p:extLst>
      <p:ext uri="{BB962C8B-B14F-4D97-AF65-F5344CB8AC3E}">
        <p14:creationId xmlns:p14="http://schemas.microsoft.com/office/powerpoint/2010/main" val="260942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150" y="531250"/>
            <a:ext cx="7688700" cy="535200"/>
          </a:xfrm>
        </p:spPr>
        <p:txBody>
          <a:bodyPr/>
          <a:lstStyle/>
          <a:p>
            <a:r>
              <a:rPr lang="en-US" sz="2000" dirty="0">
                <a:latin typeface="Times New Roman" panose="02020603050405020304" pitchFamily="18" charset="0"/>
                <a:cs typeface="Times New Roman" panose="02020603050405020304" pitchFamily="18" charset="0"/>
              </a:rPr>
              <a:t>FEATURE IMPORTANCE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716750" y="1431175"/>
            <a:ext cx="7688700" cy="2261100"/>
          </a:xfrm>
        </p:spPr>
        <p:txBody>
          <a:bodyPr/>
          <a:lstStyle/>
          <a:p>
            <a:r>
              <a:rPr lang="en-US" sz="1400" dirty="0">
                <a:latin typeface="Times New Roman" panose="02020603050405020304" pitchFamily="18" charset="0"/>
                <a:cs typeface="Times New Roman" panose="02020603050405020304" pitchFamily="18" charset="0"/>
              </a:rPr>
              <a:t>Feature importance is one of the techniques to analyze the importance of each independent variable on the target variable.</a:t>
            </a:r>
          </a:p>
          <a:p>
            <a:pPr marL="14605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We have used Random Forest Classifier as our model, and it has functions to calculate feature importance under the </a:t>
            </a:r>
            <a:r>
              <a:rPr lang="en-US" sz="1400" dirty="0" err="1">
                <a:latin typeface="Times New Roman" panose="02020603050405020304" pitchFamily="18" charset="0"/>
                <a:cs typeface="Times New Roman" panose="02020603050405020304" pitchFamily="18" charset="0"/>
              </a:rPr>
              <a:t>sk</a:t>
            </a:r>
            <a:r>
              <a:rPr lang="en-US" sz="1400" dirty="0">
                <a:latin typeface="Times New Roman" panose="02020603050405020304" pitchFamily="18" charset="0"/>
                <a:cs typeface="Times New Roman" panose="02020603050405020304" pitchFamily="18" charset="0"/>
              </a:rPr>
              <a:t>-learn library.</a:t>
            </a:r>
          </a:p>
          <a:p>
            <a:pPr marL="14605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Therefore, a more robust technique Permutation Feature Importance is implemented in our project using </a:t>
            </a:r>
            <a:r>
              <a:rPr lang="en-US" sz="1400" dirty="0" err="1">
                <a:latin typeface="Times New Roman" panose="02020603050405020304" pitchFamily="18" charset="0"/>
                <a:cs typeface="Times New Roman" panose="02020603050405020304" pitchFamily="18" charset="0"/>
              </a:rPr>
              <a:t>scikit</a:t>
            </a:r>
            <a:r>
              <a:rPr lang="en-US" sz="1400" dirty="0">
                <a:latin typeface="Times New Roman" panose="02020603050405020304" pitchFamily="18" charset="0"/>
                <a:cs typeface="Times New Roman" panose="02020603050405020304" pitchFamily="18" charset="0"/>
              </a:rPr>
              <a:t>-learn library. Which assign a score to each feature and  depicts how much overall accuracy of the model is affected due to each feature.</a:t>
            </a:r>
          </a:p>
        </p:txBody>
      </p:sp>
    </p:spTree>
    <p:extLst>
      <p:ext uri="{BB962C8B-B14F-4D97-AF65-F5344CB8AC3E}">
        <p14:creationId xmlns:p14="http://schemas.microsoft.com/office/powerpoint/2010/main" val="12182850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3540" y="1325839"/>
            <a:ext cx="7688700" cy="567507"/>
          </a:xfrm>
        </p:spPr>
        <p:txBody>
          <a:bodyPr/>
          <a:lstStyle/>
          <a:p>
            <a:r>
              <a:rPr lang="en-US" dirty="0">
                <a:latin typeface="Times New Roman" pitchFamily="18" charset="0"/>
                <a:cs typeface="Times New Roman" pitchFamily="18" charset="0"/>
              </a:rPr>
              <a:t>The following bar graph depicts the top features having more than 5% importance</a:t>
            </a:r>
            <a:r>
              <a:rPr lang="en-US" dirty="0"/>
              <a:t>. </a:t>
            </a:r>
          </a:p>
          <a:p>
            <a:endParaRPr lang="en-US" dirty="0"/>
          </a:p>
        </p:txBody>
      </p:sp>
      <p:pic>
        <p:nvPicPr>
          <p:cNvPr id="4" name="Picture 3"/>
          <p:cNvPicPr/>
          <p:nvPr/>
        </p:nvPicPr>
        <p:blipFill>
          <a:blip r:embed="rId2"/>
          <a:stretch>
            <a:fillRect/>
          </a:stretch>
        </p:blipFill>
        <p:spPr>
          <a:xfrm>
            <a:off x="362172" y="1753497"/>
            <a:ext cx="4866043" cy="3250154"/>
          </a:xfrm>
          <a:prstGeom prst="rect">
            <a:avLst/>
          </a:prstGeom>
        </p:spPr>
      </p:pic>
      <p:pic>
        <p:nvPicPr>
          <p:cNvPr id="6" name="Picture 5" descr="Screenshot (323).png"/>
          <p:cNvPicPr>
            <a:picLocks noChangeAspect="1"/>
          </p:cNvPicPr>
          <p:nvPr/>
        </p:nvPicPr>
        <p:blipFill>
          <a:blip r:embed="rId3"/>
          <a:stretch>
            <a:fillRect/>
          </a:stretch>
        </p:blipFill>
        <p:spPr>
          <a:xfrm>
            <a:off x="5411598" y="1811185"/>
            <a:ext cx="2715004" cy="2181530"/>
          </a:xfrm>
          <a:prstGeom prst="rect">
            <a:avLst/>
          </a:prstGeom>
        </p:spPr>
      </p:pic>
    </p:spTree>
    <p:extLst>
      <p:ext uri="{BB962C8B-B14F-4D97-AF65-F5344CB8AC3E}">
        <p14:creationId xmlns:p14="http://schemas.microsoft.com/office/powerpoint/2010/main" val="1367803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2150" y="1661120"/>
            <a:ext cx="7728750" cy="3241080"/>
          </a:xfrm>
        </p:spPr>
        <p:txBody>
          <a:bodyPr/>
          <a:lstStyle/>
          <a:p>
            <a:pPr lvl="0"/>
            <a:r>
              <a:rPr lang="en-US" sz="1400" b="1" dirty="0">
                <a:latin typeface="Times New Roman" panose="02020603050405020304" pitchFamily="18" charset="0"/>
                <a:cs typeface="Times New Roman" panose="02020603050405020304" pitchFamily="18" charset="0"/>
              </a:rPr>
              <a:t>Data Collection:</a:t>
            </a:r>
            <a:br>
              <a:rPr lang="en-US" sz="1400" b="1" dirty="0">
                <a:latin typeface="Times New Roman" panose="02020603050405020304" pitchFamily="18" charset="0"/>
                <a:cs typeface="Times New Roman" panose="02020603050405020304" pitchFamily="18" charset="0"/>
              </a:rPr>
            </a:br>
            <a:endParaRPr lang="en-US" sz="1400" b="1"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1.It had too many categorical features. </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2.Addition of a few more numerical variables would be helpful in providing better inferences.</a:t>
            </a:r>
          </a:p>
          <a:p>
            <a:pPr marL="146050" indent="0">
              <a:buNone/>
            </a:pPr>
            <a:r>
              <a:rPr lang="en-US" sz="1400" dirty="0">
                <a:latin typeface="Times New Roman" panose="02020603050405020304" pitchFamily="18" charset="0"/>
                <a:cs typeface="Times New Roman" panose="02020603050405020304" pitchFamily="18" charset="0"/>
              </a:rPr>
              <a:t> </a:t>
            </a:r>
          </a:p>
          <a:p>
            <a:pPr marL="146050" indent="0">
              <a:buNone/>
            </a:pPr>
            <a:r>
              <a:rPr lang="en-US" sz="1400" dirty="0">
                <a:latin typeface="Times New Roman" panose="02020603050405020304" pitchFamily="18" charset="0"/>
                <a:cs typeface="Times New Roman" panose="02020603050405020304" pitchFamily="18" charset="0"/>
              </a:rPr>
              <a:t>3.Certain features were found out to be insignificant during the statistical significance tests and could be dropped during the upcoming data collection process.</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4.ExitRates proved to have been redundant because of the presence of </a:t>
            </a:r>
            <a:r>
              <a:rPr lang="en-US" sz="1400" dirty="0" err="1">
                <a:latin typeface="Times New Roman" panose="02020603050405020304" pitchFamily="18" charset="0"/>
                <a:cs typeface="Times New Roman" panose="02020603050405020304" pitchFamily="18" charset="0"/>
              </a:rPr>
              <a:t>BounceRates</a:t>
            </a:r>
            <a:r>
              <a:rPr lang="en-US" sz="1400" dirty="0">
                <a:latin typeface="Times New Roman" panose="02020603050405020304" pitchFamily="18" charset="0"/>
                <a:cs typeface="Times New Roman" panose="02020603050405020304" pitchFamily="18" charset="0"/>
              </a:rPr>
              <a:t>. Dropping them out would be wise from an economical perspective. </a:t>
            </a:r>
          </a:p>
        </p:txBody>
      </p:sp>
      <p:sp>
        <p:nvSpPr>
          <p:cNvPr id="4" name="Title 1"/>
          <p:cNvSpPr>
            <a:spLocks noGrp="1"/>
          </p:cNvSpPr>
          <p:nvPr>
            <p:ph type="title"/>
          </p:nvPr>
        </p:nvSpPr>
        <p:spPr>
          <a:xfrm>
            <a:off x="716750" y="531250"/>
            <a:ext cx="7688700" cy="535200"/>
          </a:xfrm>
        </p:spPr>
        <p:txBody>
          <a:bodyPr/>
          <a:lstStyle/>
          <a:p>
            <a:r>
              <a:rPr lang="en-US" sz="2000" dirty="0">
                <a:latin typeface="Times New Roman" panose="02020603050405020304" pitchFamily="18" charset="0"/>
                <a:cs typeface="Times New Roman" panose="02020603050405020304" pitchFamily="18" charset="0"/>
              </a:rPr>
              <a:t>9. BUSINESS INSIGHTS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9.1 Methodological improvements:</a:t>
            </a:r>
            <a:r>
              <a:rPr lang="en-US" sz="2000" dirty="0"/>
              <a:t> </a:t>
            </a:r>
            <a:br>
              <a:rPr lang="en-US" sz="2000" dirty="0"/>
            </a:b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166010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4904" y="1648568"/>
            <a:ext cx="7793296" cy="3304431"/>
          </a:xfrm>
        </p:spPr>
        <p:txBody>
          <a:bodyPr/>
          <a:lstStyle/>
          <a:p>
            <a:pPr lvl="0"/>
            <a:r>
              <a:rPr lang="en-US" sz="1400" b="1" dirty="0">
                <a:latin typeface="Times New Roman" panose="02020603050405020304" pitchFamily="18" charset="0"/>
                <a:cs typeface="Times New Roman" panose="02020603050405020304" pitchFamily="18" charset="0"/>
              </a:rPr>
              <a:t>Preprocessing: </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1.One hot encoding for the categorical features proved to be very exhaustive as the features themselves had too many numbers of sub-categories. This resulted in the increase of dimensionality.</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2.Other encoding methods can be tried out if there is a time availability constraint. </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3.The numerical features were found out to have a skewed distribution and primary transformations were applied to bring it into Gaussian distribution. </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4.Advanced transformation techniques can be experimented to treat the extreme values. </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6641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5662" y="1702357"/>
            <a:ext cx="7688700" cy="2261100"/>
          </a:xfrm>
        </p:spPr>
        <p:txBody>
          <a:bodyPr/>
          <a:lstStyle/>
          <a:p>
            <a:pPr lvl="0"/>
            <a:r>
              <a:rPr lang="en-US" sz="1400" b="1" dirty="0">
                <a:latin typeface="Times New Roman" panose="02020603050405020304" pitchFamily="18" charset="0"/>
                <a:cs typeface="Times New Roman" panose="02020603050405020304" pitchFamily="18" charset="0"/>
              </a:rPr>
              <a:t>Modeling: </a:t>
            </a:r>
          </a:p>
          <a:p>
            <a:pPr marL="146050" lvl="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1.Most of the classification algorithms resulted in models with a commendable ROC_AUC score. </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2.Hyper-parameters can be tuned if the improvement of f1-score is the intention. </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3.Neural Networks and other deep learning techniques can be used to build models which offer better generalization even though our models had a very considerate variance error.  </a:t>
            </a:r>
          </a:p>
          <a:p>
            <a:pPr lvl="0"/>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286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727650" y="587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Times New Roman"/>
              <a:buNone/>
            </a:pPr>
            <a:r>
              <a:rPr lang="en" sz="2800">
                <a:solidFill>
                  <a:srgbClr val="000000"/>
                </a:solidFill>
                <a:latin typeface="Times New Roman"/>
                <a:ea typeface="Times New Roman"/>
                <a:cs typeface="Times New Roman"/>
                <a:sym typeface="Times New Roman"/>
              </a:rPr>
              <a:t>Dataset Description</a:t>
            </a:r>
            <a:r>
              <a:rPr lang="en" sz="2800" b="0">
                <a:solidFill>
                  <a:srgbClr val="000000"/>
                </a:solidFill>
                <a:latin typeface="Times New Roman"/>
                <a:ea typeface="Times New Roman"/>
                <a:cs typeface="Times New Roman"/>
                <a:sym typeface="Times New Roman"/>
              </a:rPr>
              <a:t>(Cont..)</a:t>
            </a:r>
            <a:endParaRPr sz="3600" b="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a:p>
        </p:txBody>
      </p:sp>
      <p:sp>
        <p:nvSpPr>
          <p:cNvPr id="138" name="Google Shape;138;p21"/>
          <p:cNvSpPr txBox="1">
            <a:spLocks noGrp="1"/>
          </p:cNvSpPr>
          <p:nvPr>
            <p:ph type="body" idx="1"/>
          </p:nvPr>
        </p:nvSpPr>
        <p:spPr>
          <a:xfrm>
            <a:off x="729450" y="1419375"/>
            <a:ext cx="7688700" cy="125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90C226"/>
              </a:buClr>
              <a:buSzPts val="1440"/>
              <a:buFont typeface="Noto Sans Symbols"/>
              <a:buNone/>
            </a:pPr>
            <a:r>
              <a:rPr lang="en" sz="2000" b="1">
                <a:solidFill>
                  <a:srgbClr val="404040"/>
                </a:solidFill>
                <a:latin typeface="Times New Roman"/>
                <a:ea typeface="Times New Roman"/>
                <a:cs typeface="Times New Roman"/>
                <a:sym typeface="Times New Roman"/>
              </a:rPr>
              <a:t>NULL VALUES: </a:t>
            </a:r>
            <a:endParaRPr sz="1400" b="1">
              <a:solidFill>
                <a:srgbClr val="404040"/>
              </a:solidFill>
              <a:latin typeface="Trebuchet MS"/>
              <a:ea typeface="Trebuchet MS"/>
              <a:cs typeface="Trebuchet MS"/>
              <a:sym typeface="Trebuchet MS"/>
            </a:endParaRPr>
          </a:p>
          <a:p>
            <a:pPr marL="0" lvl="0" indent="0" algn="l" rtl="0">
              <a:lnSpc>
                <a:spcPct val="100000"/>
              </a:lnSpc>
              <a:spcBef>
                <a:spcPts val="1000"/>
              </a:spcBef>
              <a:spcAft>
                <a:spcPts val="0"/>
              </a:spcAft>
              <a:buNone/>
            </a:pPr>
            <a:r>
              <a:rPr lang="en" sz="2000">
                <a:solidFill>
                  <a:srgbClr val="404040"/>
                </a:solidFill>
                <a:latin typeface="Times New Roman"/>
                <a:ea typeface="Times New Roman"/>
                <a:cs typeface="Times New Roman"/>
                <a:sym typeface="Times New Roman"/>
              </a:rPr>
              <a:t>This dataset does not have any null values. Hence, we can proceed without imputation or other mechanisms on the dataset.</a:t>
            </a:r>
            <a:endParaRPr/>
          </a:p>
        </p:txBody>
      </p:sp>
      <p:pic>
        <p:nvPicPr>
          <p:cNvPr id="139" name="Google Shape;139;p21"/>
          <p:cNvPicPr preferRelativeResize="0"/>
          <p:nvPr/>
        </p:nvPicPr>
        <p:blipFill rotWithShape="1">
          <a:blip r:embed="rId3">
            <a:alphaModFix/>
          </a:blip>
          <a:srcRect/>
          <a:stretch/>
        </p:blipFill>
        <p:spPr>
          <a:xfrm>
            <a:off x="838200" y="2670075"/>
            <a:ext cx="4038600" cy="22345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050" y="582050"/>
            <a:ext cx="7688700" cy="535200"/>
          </a:xfrm>
        </p:spPr>
        <p:txBody>
          <a:bodyPr/>
          <a:lstStyle/>
          <a:p>
            <a:r>
              <a:rPr lang="en-US" sz="1800" dirty="0">
                <a:latin typeface="Times New Roman" panose="02020603050405020304" pitchFamily="18" charset="0"/>
                <a:cs typeface="Times New Roman" panose="02020603050405020304" pitchFamily="18" charset="0"/>
              </a:rPr>
              <a:t>9.2 Commercial /Research Value: </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74958" y="1396660"/>
            <a:ext cx="8111842" cy="3556340"/>
          </a:xfrm>
        </p:spPr>
        <p:txBody>
          <a:bodyPr/>
          <a:lstStyle/>
          <a:p>
            <a:pPr lvl="0"/>
            <a:r>
              <a:rPr lang="en-US" sz="1400" b="1" dirty="0">
                <a:latin typeface="Times New Roman" panose="02020603050405020304" pitchFamily="18" charset="0"/>
                <a:cs typeface="Times New Roman" panose="02020603050405020304" pitchFamily="18" charset="0"/>
              </a:rPr>
              <a:t>Commercial: </a:t>
            </a:r>
            <a:endParaRPr lang="en-US" sz="1400" dirty="0">
              <a:latin typeface="Times New Roman" panose="02020603050405020304" pitchFamily="18" charset="0"/>
              <a:cs typeface="Times New Roman" panose="02020603050405020304" pitchFamily="18" charset="0"/>
            </a:endParaRP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1.This study can be used to predict the intention of the online shopper. Our best models can be used for the same. </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2.PageValues have proved to be the most crucial feature for predicting the intention. </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3.BounceRates have been proved to be inversely proportional to the revenue generation. As a result, pages with high Bounce Rates could be managed better for better revenues. </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4.Month of November was found to have the highest revenue generation, which in turn would indicate the surge of customers. Attractive offers can be put up to attract more customers. </a:t>
            </a:r>
          </a:p>
          <a:p>
            <a:pPr marL="146050" indent="0">
              <a:buNone/>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5282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z="1400" b="1" dirty="0">
                <a:latin typeface="Times New Roman" panose="02020603050405020304" pitchFamily="18" charset="0"/>
                <a:cs typeface="Times New Roman" panose="02020603050405020304" pitchFamily="18" charset="0"/>
              </a:rPr>
              <a:t>Research Value: </a:t>
            </a:r>
          </a:p>
          <a:p>
            <a:pPr marL="146050" lvl="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1.There is further cope for research with respect to the clustering techniques. As this dataset contained high number of categorical features, k-modes was applied.</a:t>
            </a:r>
          </a:p>
          <a:p>
            <a:pPr marL="146050" indent="0">
              <a:buNone/>
            </a:pPr>
            <a:endParaRPr lang="en-US" sz="1400" dirty="0">
              <a:latin typeface="Times New Roman" panose="02020603050405020304" pitchFamily="18" charset="0"/>
              <a:cs typeface="Times New Roman" panose="02020603050405020304" pitchFamily="18" charset="0"/>
            </a:endParaRPr>
          </a:p>
          <a:p>
            <a:pPr marL="146050" indent="0">
              <a:buNone/>
            </a:pPr>
            <a:r>
              <a:rPr lang="en-US" sz="1400" dirty="0">
                <a:latin typeface="Times New Roman" panose="02020603050405020304" pitchFamily="18" charset="0"/>
                <a:cs typeface="Times New Roman" panose="02020603050405020304" pitchFamily="18" charset="0"/>
              </a:rPr>
              <a:t>2. Other clustering techniques can be applied to finding out hidden patterns. This way, it could help in clusters with better similarity and certain products can be advertised to a specific cluster of shoppers. </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9614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650" y="582050"/>
            <a:ext cx="7688700" cy="535200"/>
          </a:xfrm>
        </p:spPr>
        <p:txBody>
          <a:bodyPr/>
          <a:lstStyle/>
          <a:p>
            <a:r>
              <a:rPr lang="en-US" sz="2000" dirty="0">
                <a:latin typeface="Times New Roman" panose="02020603050405020304" pitchFamily="18" charset="0"/>
                <a:cs typeface="Times New Roman" panose="02020603050405020304" pitchFamily="18" charset="0"/>
              </a:rPr>
              <a:t>9.3 RECOMMENDATIONS BASED ON INSIGHTS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32632" y="1745388"/>
            <a:ext cx="7889068" cy="3017112"/>
          </a:xfrm>
        </p:spPr>
        <p:txBody>
          <a:bodyPr/>
          <a:lstStyle/>
          <a:p>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model without hyper-parameter tuning with a dataset balanced using SMOTE is the best method to predict the online shopper’s intention.</a:t>
            </a:r>
          </a:p>
          <a:p>
            <a:pPr marL="146050" indent="0">
              <a:buNone/>
            </a:pP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This conclusion was reached after comparing six different machine learning models on a dataset of standardized, one-hot and label encoded variables. </a:t>
            </a:r>
          </a:p>
          <a:p>
            <a:pPr>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classifier not only performed well in accuracy wise, with an </a:t>
            </a:r>
            <a:r>
              <a:rPr lang="en-US" sz="1400" b="1" dirty="0">
                <a:latin typeface="Times New Roman" panose="02020603050405020304" pitchFamily="18" charset="0"/>
                <a:cs typeface="Times New Roman" panose="02020603050405020304" pitchFamily="18" charset="0"/>
              </a:rPr>
              <a:t>accuracy of 93%, precision of 93% and recall of 93% and AUC Score of 98%</a:t>
            </a:r>
            <a:r>
              <a:rPr lang="en-US" sz="1400" dirty="0">
                <a:latin typeface="Times New Roman" panose="02020603050405020304" pitchFamily="18" charset="0"/>
                <a:cs typeface="Times New Roman" panose="02020603050405020304" pitchFamily="18" charset="0"/>
              </a:rPr>
              <a:t>, but also adjusted well to changes in dataset (low variance error) and took a far lower time to execute compared to more complex algorithms that performed the same. </a:t>
            </a:r>
          </a:p>
          <a:p>
            <a:pPr marL="146050" indent="0">
              <a:buNone/>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82750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6570" y="1487203"/>
            <a:ext cx="7688700" cy="2998735"/>
          </a:xfrm>
        </p:spPr>
        <p:txBody>
          <a:bodyPr/>
          <a:lstStyle/>
          <a:p>
            <a:r>
              <a:rPr lang="en-US" sz="1400" dirty="0">
                <a:latin typeface="Times New Roman" panose="02020603050405020304" pitchFamily="18" charset="0"/>
                <a:cs typeface="Times New Roman" panose="02020603050405020304" pitchFamily="18" charset="0"/>
              </a:rPr>
              <a:t>Regarding the studies related to Data Science studies, it is to be made clear that this study can be used only for prediction purposes and decision making despite good mathematical results. </a:t>
            </a:r>
          </a:p>
          <a:p>
            <a:pPr>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Despite the impressive results, shopper’s behaviors and also the trend of the market may be subjected to changes in the upcoming days. </a:t>
            </a:r>
          </a:p>
          <a:p>
            <a:pPr marL="14605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important features can be used as a preliminary indicator of the intention of the shopper. The least important factors can be neglected during this process.</a:t>
            </a:r>
          </a:p>
          <a:p>
            <a:pPr>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Coming to the second objective,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model without tuning can be used for the same. Other five models have also proved to be a challenger but can be used for experimentation</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8696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350" y="534089"/>
            <a:ext cx="7688700" cy="535200"/>
          </a:xfrm>
        </p:spPr>
        <p:txBody>
          <a:bodyPr/>
          <a:lstStyle/>
          <a:p>
            <a:r>
              <a:rPr lang="en-US" sz="2000" dirty="0">
                <a:latin typeface="Times New Roman" panose="02020603050405020304" pitchFamily="18" charset="0"/>
                <a:cs typeface="Times New Roman" panose="02020603050405020304" pitchFamily="18" charset="0"/>
              </a:rPr>
              <a:t>10. SUMMARY TABLE </a:t>
            </a:r>
          </a:p>
        </p:txBody>
      </p:sp>
      <p:pic>
        <p:nvPicPr>
          <p:cNvPr id="8" name="Picture 7" descr="Screenshot (321).png"/>
          <p:cNvPicPr>
            <a:picLocks noChangeAspect="1"/>
          </p:cNvPicPr>
          <p:nvPr/>
        </p:nvPicPr>
        <p:blipFill>
          <a:blip r:embed="rId2"/>
          <a:stretch>
            <a:fillRect/>
          </a:stretch>
        </p:blipFill>
        <p:spPr>
          <a:xfrm>
            <a:off x="2527300" y="1152299"/>
            <a:ext cx="3307072" cy="3605775"/>
          </a:xfrm>
          <a:prstGeom prst="rect">
            <a:avLst/>
          </a:prstGeom>
        </p:spPr>
      </p:pic>
    </p:spTree>
    <p:extLst>
      <p:ext uri="{BB962C8B-B14F-4D97-AF65-F5344CB8AC3E}">
        <p14:creationId xmlns:p14="http://schemas.microsoft.com/office/powerpoint/2010/main" val="3249475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41ED-1261-42D8-8D15-098EF6B0226C}"/>
              </a:ext>
            </a:extLst>
          </p:cNvPr>
          <p:cNvSpPr>
            <a:spLocks noGrp="1"/>
          </p:cNvSpPr>
          <p:nvPr>
            <p:ph type="title"/>
          </p:nvPr>
        </p:nvSpPr>
        <p:spPr>
          <a:xfrm>
            <a:off x="2284552" y="1959352"/>
            <a:ext cx="4812934" cy="1548958"/>
          </a:xfrm>
        </p:spPr>
        <p:txBody>
          <a:bodyPr/>
          <a:lstStyle/>
          <a:p>
            <a:r>
              <a:rPr lang="en-US" sz="6600" dirty="0">
                <a:latin typeface="Times New Roman" pitchFamily="18" charset="0"/>
                <a:cs typeface="Times New Roman" pitchFamily="18" charset="0"/>
              </a:rPr>
              <a:t>Thank You</a:t>
            </a:r>
            <a:endParaRPr lang="en-IN" sz="6600" dirty="0">
              <a:latin typeface="Times New Roman" pitchFamily="18" charset="0"/>
              <a:cs typeface="Times New Roman" pitchFamily="18" charset="0"/>
            </a:endParaRPr>
          </a:p>
        </p:txBody>
      </p:sp>
    </p:spTree>
    <p:extLst>
      <p:ext uri="{BB962C8B-B14F-4D97-AF65-F5344CB8AC3E}">
        <p14:creationId xmlns:p14="http://schemas.microsoft.com/office/powerpoint/2010/main" val="1671147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727650" y="6019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Times New Roman"/>
              <a:buNone/>
            </a:pPr>
            <a:r>
              <a:rPr lang="en" sz="2800" dirty="0">
                <a:solidFill>
                  <a:srgbClr val="000000"/>
                </a:solidFill>
                <a:latin typeface="Times New Roman"/>
                <a:ea typeface="Times New Roman"/>
                <a:cs typeface="Times New Roman"/>
                <a:sym typeface="Times New Roman"/>
              </a:rPr>
              <a:t>4.EXPLORATORY DATA ANALYSIS</a:t>
            </a:r>
            <a:endParaRPr sz="3600" b="0" dirty="0">
              <a:solidFill>
                <a:srgbClr val="90C226"/>
              </a:solidFill>
              <a:latin typeface="Trebuchet MS"/>
              <a:ea typeface="Trebuchet MS"/>
              <a:cs typeface="Trebuchet MS"/>
              <a:sym typeface="Trebuchet MS"/>
            </a:endParaRPr>
          </a:p>
          <a:p>
            <a:pPr marL="0" lvl="0" indent="0" algn="l" rtl="0">
              <a:spcBef>
                <a:spcPts val="0"/>
              </a:spcBef>
              <a:spcAft>
                <a:spcPts val="0"/>
              </a:spcAft>
              <a:buNone/>
            </a:pPr>
            <a:endParaRPr dirty="0"/>
          </a:p>
        </p:txBody>
      </p:sp>
      <p:sp>
        <p:nvSpPr>
          <p:cNvPr id="145" name="Google Shape;145;p22"/>
          <p:cNvSpPr txBox="1">
            <a:spLocks noGrp="1"/>
          </p:cNvSpPr>
          <p:nvPr>
            <p:ph type="body" idx="1"/>
          </p:nvPr>
        </p:nvSpPr>
        <p:spPr>
          <a:xfrm>
            <a:off x="729450" y="1349125"/>
            <a:ext cx="7688700" cy="140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90C226"/>
              </a:buClr>
              <a:buSzPts val="1440"/>
              <a:buFont typeface="Noto Sans Symbols"/>
              <a:buNone/>
            </a:pPr>
            <a:r>
              <a:rPr lang="en" sz="1800" b="1" dirty="0">
                <a:solidFill>
                  <a:srgbClr val="404040"/>
                </a:solidFill>
                <a:latin typeface="Times New Roman"/>
                <a:ea typeface="Times New Roman"/>
                <a:cs typeface="Times New Roman"/>
                <a:sym typeface="Times New Roman"/>
              </a:rPr>
              <a:t>4.1 RELATIONSHIP BETWEEN VARIABLES</a:t>
            </a:r>
            <a:endParaRPr sz="1800" dirty="0">
              <a:solidFill>
                <a:srgbClr val="404040"/>
              </a:solidFill>
              <a:latin typeface="Trebuchet MS"/>
              <a:ea typeface="Trebuchet MS"/>
              <a:cs typeface="Trebuchet MS"/>
              <a:sym typeface="Trebuchet MS"/>
            </a:endParaRPr>
          </a:p>
          <a:p>
            <a:pPr marL="0" lvl="0" indent="0" algn="l" rtl="0">
              <a:lnSpc>
                <a:spcPct val="100000"/>
              </a:lnSpc>
              <a:spcBef>
                <a:spcPts val="1000"/>
              </a:spcBef>
              <a:spcAft>
                <a:spcPts val="0"/>
              </a:spcAft>
              <a:buClr>
                <a:srgbClr val="90C226"/>
              </a:buClr>
              <a:buSzPts val="1440"/>
              <a:buFont typeface="Noto Sans Symbols"/>
              <a:buNone/>
            </a:pPr>
            <a:r>
              <a:rPr lang="en" sz="1800" b="1" dirty="0">
                <a:solidFill>
                  <a:srgbClr val="404040"/>
                </a:solidFill>
                <a:latin typeface="Times New Roman"/>
                <a:ea typeface="Times New Roman"/>
                <a:cs typeface="Times New Roman"/>
                <a:sym typeface="Times New Roman"/>
              </a:rPr>
              <a:t>4.1.1 Uni-variate Analysis </a:t>
            </a:r>
            <a:endParaRPr sz="1800" dirty="0">
              <a:solidFill>
                <a:srgbClr val="404040"/>
              </a:solidFill>
              <a:latin typeface="Trebuchet MS"/>
              <a:ea typeface="Trebuchet MS"/>
              <a:cs typeface="Trebuchet MS"/>
              <a:sym typeface="Trebuchet MS"/>
            </a:endParaRPr>
          </a:p>
          <a:p>
            <a:pPr marL="0" lvl="0" indent="0" algn="l" rtl="0">
              <a:lnSpc>
                <a:spcPct val="100000"/>
              </a:lnSpc>
              <a:spcBef>
                <a:spcPts val="1000"/>
              </a:spcBef>
              <a:spcAft>
                <a:spcPts val="0"/>
              </a:spcAft>
              <a:buClr>
                <a:srgbClr val="90C226"/>
              </a:buClr>
              <a:buSzPts val="1440"/>
              <a:buFont typeface="Noto Sans Symbols"/>
              <a:buNone/>
            </a:pPr>
            <a:r>
              <a:rPr lang="en" sz="1800" b="1" dirty="0">
                <a:solidFill>
                  <a:srgbClr val="404040"/>
                </a:solidFill>
                <a:latin typeface="Times New Roman"/>
                <a:ea typeface="Times New Roman"/>
                <a:cs typeface="Times New Roman"/>
                <a:sym typeface="Times New Roman"/>
              </a:rPr>
              <a:t>	a. </a:t>
            </a:r>
            <a:r>
              <a:rPr lang="en" sz="1800" b="1" dirty="0">
                <a:solidFill>
                  <a:srgbClr val="54A021"/>
                </a:solidFill>
                <a:latin typeface="Times New Roman"/>
                <a:ea typeface="Times New Roman"/>
                <a:cs typeface="Times New Roman"/>
                <a:sym typeface="Times New Roman"/>
              </a:rPr>
              <a:t>Users in every month</a:t>
            </a:r>
            <a:endParaRPr dirty="0"/>
          </a:p>
        </p:txBody>
      </p:sp>
      <p:pic>
        <p:nvPicPr>
          <p:cNvPr id="146" name="Google Shape;146;p22"/>
          <p:cNvPicPr preferRelativeResize="0"/>
          <p:nvPr/>
        </p:nvPicPr>
        <p:blipFill rotWithShape="1">
          <a:blip r:embed="rId3">
            <a:alphaModFix/>
          </a:blip>
          <a:srcRect/>
          <a:stretch/>
        </p:blipFill>
        <p:spPr>
          <a:xfrm>
            <a:off x="1372875" y="2571751"/>
            <a:ext cx="5029200" cy="24031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TotalTime>
  <Words>4771</Words>
  <Application>Microsoft Macintosh PowerPoint</Application>
  <PresentationFormat>On-screen Show (16:9)</PresentationFormat>
  <Paragraphs>546</Paragraphs>
  <Slides>85</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Raleway</vt:lpstr>
      <vt:lpstr>Arial</vt:lpstr>
      <vt:lpstr>Symbol</vt:lpstr>
      <vt:lpstr>Trebuchet MS</vt:lpstr>
      <vt:lpstr>Lato</vt:lpstr>
      <vt:lpstr>Times New Roman</vt:lpstr>
      <vt:lpstr>Noto Sans Symbols</vt:lpstr>
      <vt:lpstr>Times</vt:lpstr>
      <vt:lpstr>Streamline</vt:lpstr>
      <vt:lpstr>ONLINE SHOPPERS PURCHASING INTENTION </vt:lpstr>
      <vt:lpstr>Table Of Contents </vt:lpstr>
      <vt:lpstr>1.Introduction</vt:lpstr>
      <vt:lpstr>2.Problem Statement </vt:lpstr>
      <vt:lpstr>3.Dataset Description</vt:lpstr>
      <vt:lpstr>Dataset Description(Cont..) </vt:lpstr>
      <vt:lpstr>Dataset Description(Cont..) </vt:lpstr>
      <vt:lpstr>Dataset Description(Cont..) </vt:lpstr>
      <vt:lpstr>4.EXPLORATORY DATA ANALYSIS </vt:lpstr>
      <vt:lpstr>b. Revenue in every month  </vt:lpstr>
      <vt:lpstr>4.1.2 Bi-Variate Analysis </vt:lpstr>
      <vt:lpstr>   b.  Revenue and Page Value:  </vt:lpstr>
      <vt:lpstr>  c.  Revenue and Exit Rates:  </vt:lpstr>
      <vt:lpstr>   d.  Weekend and Revenue:  </vt:lpstr>
      <vt:lpstr>    e.  Visitor type and Revenue:  </vt:lpstr>
      <vt:lpstr>4.2 DISTRIBUTION OF DATA  </vt:lpstr>
      <vt:lpstr>ADMINISTRATIVE DURATION:</vt:lpstr>
      <vt:lpstr>PowerPoint Presentation</vt:lpstr>
      <vt:lpstr>PowerPoint Presentation</vt:lpstr>
      <vt:lpstr>4.3 MULTICOLLINEARITY</vt:lpstr>
      <vt:lpstr>4.4 OUTLIERS AND ITS TREATMENT  </vt:lpstr>
      <vt:lpstr>4.5 CLASS IMBALANCE AND ITS TREATMENT </vt:lpstr>
      <vt:lpstr>5.6 STATISTICAL SIGNIFICANCE OF FEATURES </vt:lpstr>
      <vt:lpstr>5. FEATURE ENGINEERING  </vt:lpstr>
      <vt:lpstr>PowerPoint Presentation</vt:lpstr>
      <vt:lpstr>PowerPoint Presentation</vt:lpstr>
      <vt:lpstr>Informational_Duration Column: </vt:lpstr>
      <vt:lpstr>PageValues Column:  </vt:lpstr>
      <vt:lpstr>ProductRelated_Duration Column:  </vt:lpstr>
      <vt:lpstr>5.1.2 TRANSFORMATION OF CATEGORICAL FEATURES   </vt:lpstr>
      <vt:lpstr>Factor  Analysis </vt:lpstr>
      <vt:lpstr>Adequacy Test  </vt:lpstr>
      <vt:lpstr>Bartlett’s Test:  </vt:lpstr>
      <vt:lpstr>Kaiser-Meyer-Olkin Test  </vt:lpstr>
      <vt:lpstr>Principal Components Analysis (PCA)  </vt:lpstr>
      <vt:lpstr>Data Visualization using PCA  </vt:lpstr>
      <vt:lpstr>Proportion of variance plot  </vt:lpstr>
      <vt:lpstr>Scatter plot of PCA1 and PCA2  </vt:lpstr>
      <vt:lpstr>PowerPoint Presentation</vt:lpstr>
      <vt:lpstr>Effect of variables on each component  </vt:lpstr>
      <vt:lpstr>PCA Biplot  </vt:lpstr>
      <vt:lpstr>PowerPoint Presentation</vt:lpstr>
      <vt:lpstr>Number of Components Vs Classification Accuracy </vt:lpstr>
      <vt:lpstr>Classification Model Evaluation Using PCA Components  </vt:lpstr>
      <vt:lpstr>PowerPoint Presentation</vt:lpstr>
      <vt:lpstr>PowerPoint Presentation</vt:lpstr>
      <vt:lpstr>TRANSFORMED DATASET</vt:lpstr>
      <vt:lpstr>5.4 FEATURE SELECTION </vt:lpstr>
      <vt:lpstr>BEFORE FEATURE SELECTION</vt:lpstr>
      <vt:lpstr>AFTER FEATURE SELECTION</vt:lpstr>
      <vt:lpstr>6. CLUSTERING</vt:lpstr>
      <vt:lpstr>Special Day Split By Clusters:</vt:lpstr>
      <vt:lpstr>PowerPoint Presentation</vt:lpstr>
      <vt:lpstr>PowerPoint Presentation</vt:lpstr>
      <vt:lpstr>PowerPoint Presentation</vt:lpstr>
      <vt:lpstr>DENDROGRAM</vt:lpstr>
      <vt:lpstr>FINAL SELECTION  </vt:lpstr>
      <vt:lpstr>7. BASE MODEL AND ASSUMPTIONS</vt:lpstr>
      <vt:lpstr>7.1 MODEL ASSUMPTIONS  </vt:lpstr>
      <vt:lpstr>PowerPoint Presentation</vt:lpstr>
      <vt:lpstr>BASE MODEL </vt:lpstr>
      <vt:lpstr>7.2 Base Model Results</vt:lpstr>
      <vt:lpstr>PowerPoint Presentation</vt:lpstr>
      <vt:lpstr>7.3 ADVANCED MODEL RESULTS  </vt:lpstr>
      <vt:lpstr>7.4 COMPARISON OF MODELS AFTER SMOTE  </vt:lpstr>
      <vt:lpstr>PowerPoint Presentation</vt:lpstr>
      <vt:lpstr>7.5 HYPER PARAMETER TUNING:  </vt:lpstr>
      <vt:lpstr>7.6 CONCERNS OF MISCLASSIFICATION  </vt:lpstr>
      <vt:lpstr>8. MODEL EVALUATION AND INSIGHTS </vt:lpstr>
      <vt:lpstr>Performance Metrics  </vt:lpstr>
      <vt:lpstr>Overfitting Test  </vt:lpstr>
      <vt:lpstr>PowerPoint Presentation</vt:lpstr>
      <vt:lpstr>Execution Time  </vt:lpstr>
      <vt:lpstr>FINAL SELECTION  </vt:lpstr>
      <vt:lpstr>FEATURE IMPORTANCE   </vt:lpstr>
      <vt:lpstr>PowerPoint Presentation</vt:lpstr>
      <vt:lpstr>9. BUSINESS INSIGHTS  9.1 Methodological improvements:   </vt:lpstr>
      <vt:lpstr>PowerPoint Presentation</vt:lpstr>
      <vt:lpstr>PowerPoint Presentation</vt:lpstr>
      <vt:lpstr>9.2 Commercial /Research Value:  </vt:lpstr>
      <vt:lpstr>PowerPoint Presentation</vt:lpstr>
      <vt:lpstr>9.3 RECOMMENDATIONS BASED ON INSIGHTS  </vt:lpstr>
      <vt:lpstr>PowerPoint Presentation</vt:lpstr>
      <vt:lpstr>10. SUMMARY TABLE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INTERIM REPORT ON ONLINE SHOPPERS PURCHASING INTENTION</dc:title>
  <dc:creator>Vignesh Prakash</dc:creator>
  <cp:lastModifiedBy>Microsoft Office User</cp:lastModifiedBy>
  <cp:revision>50</cp:revision>
  <dcterms:modified xsi:type="dcterms:W3CDTF">2021-03-18T16:34:21Z</dcterms:modified>
</cp:coreProperties>
</file>